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6" r:id="rId4"/>
    <p:sldId id="676" r:id="rId5"/>
    <p:sldId id="270" r:id="rId6"/>
    <p:sldId id="350" r:id="rId7"/>
    <p:sldId id="351" r:id="rId8"/>
    <p:sldId id="707" r:id="rId9"/>
    <p:sldId id="682" r:id="rId10"/>
    <p:sldId id="387" r:id="rId11"/>
    <p:sldId id="683" r:id="rId12"/>
    <p:sldId id="684" r:id="rId13"/>
    <p:sldId id="686" r:id="rId14"/>
    <p:sldId id="688" r:id="rId15"/>
    <p:sldId id="281" r:id="rId16"/>
    <p:sldId id="691" r:id="rId17"/>
    <p:sldId id="692" r:id="rId18"/>
    <p:sldId id="696" r:id="rId19"/>
    <p:sldId id="693" r:id="rId20"/>
    <p:sldId id="695" r:id="rId21"/>
    <p:sldId id="697" r:id="rId22"/>
    <p:sldId id="698" r:id="rId23"/>
    <p:sldId id="709" r:id="rId24"/>
    <p:sldId id="701" r:id="rId25"/>
    <p:sldId id="703" r:id="rId26"/>
    <p:sldId id="704" r:id="rId27"/>
    <p:sldId id="380" r:id="rId28"/>
    <p:sldId id="694" r:id="rId29"/>
    <p:sldId id="395" r:id="rId30"/>
    <p:sldId id="708" r:id="rId31"/>
    <p:sldId id="706" r:id="rId32"/>
  </p:sldIdLst>
  <p:sldSz cx="12192000" cy="6858000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나눔스퀘어 Bold" panose="020F0502020204030204" pitchFamily="34" charset="0"/>
      <p:regular r:id="rId36"/>
      <p:bold r:id="rId37"/>
      <p:italic r:id="rId38"/>
      <p:boldItalic r:id="rId39"/>
    </p:embeddedFont>
    <p:embeddedFont>
      <p:font typeface="나눔스퀘어 ExtraBold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Helvetica Neue" panose="02000503000000020004" pitchFamily="2" charset="0"/>
      <p:regular r:id="rId45"/>
      <p:bold r:id="rId46"/>
      <p:italic r:id="rId47"/>
      <p:boldItalic r:id="rId48"/>
    </p:embeddedFont>
    <p:embeddedFont>
      <p:font typeface="HelveticaNeueLT Pro 65 Md" panose="020B0604020202020204"/>
      <p:regular r:id="rId49"/>
      <p:bold r:id="rId50"/>
      <p:italic r:id="rId51"/>
      <p:boldItalic r:id="rId52"/>
    </p:embeddedFont>
    <p:embeddedFont>
      <p:font typeface="NanumSquareOTF" panose="020B0600000101010101" pitchFamily="34" charset="-127"/>
      <p:regular r:id="rId53"/>
    </p:embeddedFont>
    <p:embeddedFont>
      <p:font typeface="NanumSquareOTF Bold" panose="020B0600000101010101" pitchFamily="34" charset="-127"/>
      <p:bold r:id="rId54"/>
    </p:embeddedFont>
    <p:embeddedFont>
      <p:font typeface="NanumSquareOTF ExtraBold" panose="020B0600000101010101" pitchFamily="34" charset="-127"/>
      <p:bold r:id="rId55"/>
    </p:embeddedFont>
    <p:embeddedFont>
      <p:font typeface="NanumSquareOTF Light" panose="020B0600000101010101" pitchFamily="34" charset="-127"/>
      <p:regular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01323"/>
    <a:srgbClr val="05D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0" autoAdjust="0"/>
    <p:restoredTop sz="87608" autoAdjust="0"/>
  </p:normalViewPr>
  <p:slideViewPr>
    <p:cSldViewPr snapToGrid="0">
      <p:cViewPr varScale="1">
        <p:scale>
          <a:sx n="111" d="100"/>
          <a:sy n="111" d="100"/>
        </p:scale>
        <p:origin x="224" y="2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pPr>
            <a:r>
              <a:rPr lang="en-US" altLang="ko-KR" dirty="0"/>
              <a:t>Korean Hate Speech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데이터 분포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None</c:v>
                </c:pt>
                <c:pt idx="1">
                  <c:v>Offensive</c:v>
                </c:pt>
                <c:pt idx="2">
                  <c:v>Hate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41.8</c:v>
                </c:pt>
                <c:pt idx="1">
                  <c:v>32.659999999999997</c:v>
                </c:pt>
                <c:pt idx="2">
                  <c:v>25.11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EA-6E42-AA26-7E66546E1B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8359800"/>
        <c:axId val="478358232"/>
      </c:barChart>
      <c:catAx>
        <c:axId val="478359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pPr>
            <a:endParaRPr lang="ko-Kore-KR"/>
          </a:p>
        </c:txPr>
        <c:crossAx val="478358232"/>
        <c:crosses val="autoZero"/>
        <c:auto val="1"/>
        <c:lblAlgn val="ctr"/>
        <c:lblOffset val="100"/>
        <c:noMultiLvlLbl val="0"/>
      </c:catAx>
      <c:valAx>
        <c:axId val="478358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pPr>
            <a:endParaRPr lang="ko-Kore-KR"/>
          </a:p>
        </c:txPr>
        <c:crossAx val="478359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 i="0">
          <a:latin typeface="NanumSquareOTF Bold" panose="020B0600000101010101" pitchFamily="34" charset="-127"/>
          <a:ea typeface="NanumSquareOTF Bold" panose="020B0600000101010101" pitchFamily="34" charset="-127"/>
        </a:defRPr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pPr>
            <a:r>
              <a:rPr lang="en-US" altLang="ko-KR" dirty="0"/>
              <a:t>NSMC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데이터 분포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Positive</c:v>
                </c:pt>
                <c:pt idx="1">
                  <c:v>Negative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2-7D4D-88AE-17D3B372B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29418760"/>
        <c:axId val="629417192"/>
      </c:barChart>
      <c:catAx>
        <c:axId val="629418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pPr>
            <a:endParaRPr lang="ko-Kore-KR"/>
          </a:p>
        </c:txPr>
        <c:crossAx val="629417192"/>
        <c:crosses val="autoZero"/>
        <c:auto val="1"/>
        <c:lblAlgn val="ctr"/>
        <c:lblOffset val="100"/>
        <c:noMultiLvlLbl val="0"/>
      </c:catAx>
      <c:valAx>
        <c:axId val="629417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pPr>
            <a:endParaRPr lang="ko-Kore-KR"/>
          </a:p>
        </c:txPr>
        <c:crossAx val="629418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 i="0">
          <a:latin typeface="NanumSquareOTF Bold" panose="020B0600000101010101" pitchFamily="34" charset="-127"/>
          <a:ea typeface="NanumSquareOTF Bold" panose="020B0600000101010101" pitchFamily="34" charset="-127"/>
        </a:defRPr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pPr>
            <a:r>
              <a:rPr lang="en-US" altLang="ko-KR" dirty="0"/>
              <a:t>KLUE-TC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+mn-cs"/>
            </a:defRPr>
          </a:pPr>
          <a:endParaRPr lang="ko-Kore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데이터 분포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Politics</c:v>
                </c:pt>
                <c:pt idx="1">
                  <c:v>Economy</c:v>
                </c:pt>
                <c:pt idx="2">
                  <c:v>Society</c:v>
                </c:pt>
                <c:pt idx="3">
                  <c:v>Culture</c:v>
                </c:pt>
                <c:pt idx="4">
                  <c:v>World</c:v>
                </c:pt>
                <c:pt idx="5">
                  <c:v>IT/Science</c:v>
                </c:pt>
                <c:pt idx="6">
                  <c:v>Sport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16.149999999999999</c:v>
                </c:pt>
                <c:pt idx="1">
                  <c:v>13.39</c:v>
                </c:pt>
                <c:pt idx="2">
                  <c:v>11.24</c:v>
                </c:pt>
                <c:pt idx="3">
                  <c:v>12.55</c:v>
                </c:pt>
                <c:pt idx="4">
                  <c:v>18.21</c:v>
                </c:pt>
                <c:pt idx="5">
                  <c:v>11.46</c:v>
                </c:pt>
                <c:pt idx="6">
                  <c:v>16.95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AA-F84D-9D14-92E1D4E52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4302152"/>
        <c:axId val="584296664"/>
      </c:barChart>
      <c:catAx>
        <c:axId val="584302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pPr>
            <a:endParaRPr lang="ko-Kore-KR"/>
          </a:p>
        </c:txPr>
        <c:crossAx val="584296664"/>
        <c:crosses val="autoZero"/>
        <c:auto val="1"/>
        <c:lblAlgn val="ctr"/>
        <c:lblOffset val="100"/>
        <c:noMultiLvlLbl val="0"/>
      </c:catAx>
      <c:valAx>
        <c:axId val="584296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pPr>
            <a:endParaRPr lang="ko-Kore-KR"/>
          </a:p>
        </c:txPr>
        <c:crossAx val="584302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 i="0">
          <a:latin typeface="NanumSquareOTF Bold" panose="020B0600000101010101" pitchFamily="34" charset="-127"/>
          <a:ea typeface="NanumSquareOTF Bold" panose="020B0600000101010101" pitchFamily="34" charset="-127"/>
        </a:defRPr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620EA-F5C8-4A80-9119-B891D389AE17}" type="datetimeFigureOut">
              <a:rPr lang="ko-KR" altLang="en-US" smtClean="0"/>
              <a:t>2023. 1. 31.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046EC-C15E-4629-B50B-A961BC5E88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안녕하세요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저는</a:t>
            </a:r>
            <a:r>
              <a:rPr kumimoji="1" lang="en-US" altLang="ko-KR" dirty="0"/>
              <a:t> ”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낯선 데이터를 활용한 과잉신뢰 완화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텍스트 증강 기법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연구에 대해 발표할 중앙대학교 전자전기공학부 최주환입니다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발표를 시작하겠습니다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219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다음으로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저희가 본 연구를 통해 제안하는 기법에 대해서 자세히 말씀드리겠습니다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175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본 연구에서는 기존 학습 데이터와 다른 특징을 가지는 낯선 데이터를 학습 데이터에 증강 목적으로 더해주는 방식을 제안합니다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이를 위해 데이터셋 간의 유사도를 측정하고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유사도가 낮은 데이터셋을 낯선 데이터로 정의하여 학습에 활용합니다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1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 세트 간의 유사도를 비교하는데에는 왼쪽 그림과 같이 문장 </a:t>
            </a:r>
            <a:r>
              <a:rPr kumimoji="1" lang="en-US" altLang="ko-Kore-KR" dirty="0"/>
              <a:t>Embedding</a:t>
            </a:r>
            <a:r>
              <a:rPr kumimoji="1" lang="ko-Kore-KR" altLang="en-US" dirty="0"/>
              <a:t>을 도출하여 유사도를 비교할 수 있도록 하는 </a:t>
            </a:r>
            <a:r>
              <a:rPr kumimoji="1" lang="en-US" altLang="ko-Kore-KR" dirty="0"/>
              <a:t>Sentence-BERT </a:t>
            </a:r>
            <a:r>
              <a:rPr kumimoji="1" lang="ko-Kore-KR" altLang="en-US" dirty="0"/>
              <a:t>모델을 활용하였습니다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저희는 한국어 데이터에 최적화된 </a:t>
            </a:r>
            <a:r>
              <a:rPr kumimoji="1" lang="en-US" altLang="ko-Kore-KR" dirty="0"/>
              <a:t>Ko-Sentence-BERT</a:t>
            </a:r>
            <a:r>
              <a:rPr kumimoji="1" lang="ko-Kore-KR" altLang="en-US" dirty="0"/>
              <a:t>를 통해 비교하고자 하는 두 데이터 세트 각각에 대해 데이터 세트 내의 문장들에 대하여 평균적인 임베딩 값을 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 데이터 세트의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평균값을 </a:t>
            </a:r>
            <a:r>
              <a:rPr kumimoji="1" lang="ko-KR" altLang="en-US" dirty="0" err="1"/>
              <a:t>내적하여</a:t>
            </a:r>
            <a:r>
              <a:rPr kumimoji="1" lang="ko-KR" altLang="en-US" dirty="0"/>
              <a:t> 유사도를 얻었습니다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유사도를 구한 뒤 서로 유사도가 낮은 데이터 세트를 낯선 데이터 세트로 정의하였습니다</a:t>
            </a:r>
            <a:r>
              <a:rPr kumimoji="1"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오른쪽 그림을 통해 간단히 유사도가 서로 낮은 데이터 세트를 시각화시킨 결과를 확인해보실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그림에서 연두색 데이터가 하나의 데이터 세트이고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나머지는 전부 다른 데이터세트의 데이터입니다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시각화 결과를 통해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연두색으로 나타난 데이터셋과 여타 데이터셋끼리 확연히 시각적으로 분포 상 차이를 보임을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이러한 경우 연두색 데이터 세트를 낯선 데이터 세트로 활용할 수 있음을 알 수 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55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저희는 이렇게 학습 데이터와 유사도가 낮은 낯선 데이터 세트 내의 데이터에 대하여 라벨값을 균일하게 부여하는 방식을 통해 데이터를 증강시켰습니다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예를 들어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주어진 문장을 이진 분류하는 작업에 대해서 낯선 데이터 세트를 추가로 활용할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낯선 데이터에 대해서는 라벨 값을 긍정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와 부정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로 부여하여 학습을 진행시키는 방법을 적용하였습니다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통해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기존의 모델 활용 데이터 증강 방식과 비교해 비용을 절감시키고자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25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이어서</a:t>
            </a:r>
            <a:r>
              <a:rPr kumimoji="1" lang="ko-KR" altLang="en-US" dirty="0"/>
              <a:t> 저희가 제안한 방법을 검증한 실험 과정에 대하여 </a:t>
            </a:r>
            <a:r>
              <a:rPr kumimoji="1" lang="ko-KR" altLang="en-US" dirty="0" err="1"/>
              <a:t>소개드리겠습니다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72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앞서 </a:t>
            </a:r>
            <a:r>
              <a:rPr kumimoji="1" lang="ko-KR" altLang="en-US" dirty="0" err="1"/>
              <a:t>설명드린</a:t>
            </a:r>
            <a:r>
              <a:rPr kumimoji="1" lang="en-US" altLang="ko-KR" dirty="0"/>
              <a:t> </a:t>
            </a:r>
            <a:r>
              <a:rPr kumimoji="1" lang="ko-KR" altLang="en-US" dirty="0"/>
              <a:t>낯선 데이터를 활용하는 기법의 성능을 검증하기 위하여 텍스트 분류 작업에 이를 적용하고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성능을 평가하는 과정을 거쳤습니다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309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실험을 위해 활용한 데이터 세트에 대해서 말씀드리겠습니다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우선 </a:t>
            </a:r>
            <a:r>
              <a:rPr kumimoji="1" lang="en-US" altLang="ko-Kore-KR" dirty="0"/>
              <a:t>Korean Hate Speech </a:t>
            </a:r>
            <a:r>
              <a:rPr kumimoji="1" lang="ko-Kore-KR" altLang="en-US" dirty="0"/>
              <a:t>데이터 세트는 다양한 한국어 댓글이 공격적이거나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혐오 표현이 있는지 등을 세가지 경우로 </a:t>
            </a:r>
            <a:r>
              <a:rPr kumimoji="1" lang="ko-Kore-KR" altLang="en-US"/>
              <a:t>분류하는 데이터 세트입니다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046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NSMC </a:t>
            </a:r>
            <a:r>
              <a:rPr kumimoji="1" lang="ko-Kore-KR" altLang="en-US" dirty="0"/>
              <a:t>데이터 세트는 네이버 영화 리뷰를 긍정적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혹은 부정적으로 분류하는 이진 분류 데이터 세트입니다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342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마지막으로 </a:t>
            </a:r>
            <a:r>
              <a:rPr kumimoji="1" lang="en-US" altLang="ko-Kore-KR" dirty="0"/>
              <a:t>KLUE </a:t>
            </a:r>
            <a:r>
              <a:rPr kumimoji="1" lang="ko-Kore-KR" altLang="en-US" dirty="0"/>
              <a:t>데이터 세트 중에서 </a:t>
            </a:r>
            <a:r>
              <a:rPr kumimoji="1" lang="en-US" altLang="ko-Kore-KR" dirty="0"/>
              <a:t>Topic Classification </a:t>
            </a:r>
            <a:r>
              <a:rPr kumimoji="1" lang="ko-Kore-KR" altLang="en-US" dirty="0"/>
              <a:t>데이터 세트를 활용하였습니다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이는 뉴스의 제목 헤드라인을 총 </a:t>
            </a:r>
            <a:r>
              <a:rPr kumimoji="1" lang="en-US" altLang="ko-Kore-KR" dirty="0"/>
              <a:t>7</a:t>
            </a:r>
            <a:r>
              <a:rPr kumimoji="1" lang="ko-Kore-KR" altLang="en-US" dirty="0"/>
              <a:t>개의 항목으로 분류하는 작업을 수행하는 데이터 세트입니다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671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실험에 기본적으로 활용한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베이스라인 모델은 한국어 댓글 데이터를 기반으로 하여 학습된 </a:t>
            </a:r>
            <a:r>
              <a:rPr kumimoji="1" lang="en-US" altLang="ko-Kore-KR" dirty="0"/>
              <a:t>KCBERT </a:t>
            </a:r>
            <a:r>
              <a:rPr kumimoji="1" lang="ko-Kore-KR" altLang="en-US" dirty="0"/>
              <a:t>모델을 활용하였습니다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8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발표는</a:t>
            </a:r>
            <a:r>
              <a:rPr kumimoji="1" lang="ko-KR" altLang="en-US" dirty="0"/>
              <a:t> 다음과 같이 본 연구의 이론적 배경</a:t>
            </a:r>
            <a:r>
              <a:rPr kumimoji="1" lang="en-US" altLang="ko-KR" dirty="0"/>
              <a:t>, </a:t>
            </a:r>
            <a:r>
              <a:rPr kumimoji="1" lang="ko-KR" altLang="en-US" dirty="0"/>
              <a:t>논문에서 제안하는 방법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방법론을 검증하기 위한 실험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그리고 결론 순으로 이루어지겠습니다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28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우선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낯선 데이터 세트를 찾기 위해서 다양한 데이터 세트에 대해 유사도를 측정하였습니다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유사도를 측정하기 위해서 우선 각 데이터 세트에 대해 무작위로 </a:t>
            </a:r>
            <a:r>
              <a:rPr kumimoji="1" lang="en-US" altLang="ko-Kore-KR" dirty="0"/>
              <a:t>5</a:t>
            </a:r>
            <a:r>
              <a:rPr kumimoji="1" lang="en-US" altLang="ko-KR" dirty="0"/>
              <a:t>00</a:t>
            </a:r>
            <a:r>
              <a:rPr kumimoji="1" lang="ko-KR" altLang="en-US" dirty="0"/>
              <a:t>개의 문장을 표본으로 선정하여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앞서 </a:t>
            </a:r>
            <a:r>
              <a:rPr kumimoji="1" lang="ko-KR" altLang="en-US" dirty="0" err="1"/>
              <a:t>설명드린대로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Sentence-BERT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활용해 문장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평균값을 구한 뒤 내적을 통해 유사도를 측정했습니다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이를 통해 서로 유사도가 낮은 데이터 세트를 찾을 수 있었습니다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예를 들어</a:t>
            </a:r>
            <a:r>
              <a:rPr kumimoji="1" lang="en-US" altLang="ko-Kore-KR" dirty="0"/>
              <a:t>, KLUE-TC </a:t>
            </a:r>
            <a:r>
              <a:rPr kumimoji="1" lang="ko-Kore-KR" altLang="en-US" dirty="0"/>
              <a:t>데이터 세트와 </a:t>
            </a:r>
            <a:r>
              <a:rPr kumimoji="1" lang="en-US" altLang="ko-Kore-KR" dirty="0"/>
              <a:t>NSMC </a:t>
            </a:r>
            <a:r>
              <a:rPr kumimoji="1" lang="ko-Kore-KR" altLang="en-US" dirty="0"/>
              <a:t>데이터 세트는 서로 낮은 유사도를 보였습니다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이는 데이터 세트를 구성하는 문장이 </a:t>
            </a:r>
            <a:r>
              <a:rPr kumimoji="1" lang="en-US" altLang="ko-Kore-KR" dirty="0"/>
              <a:t>NSMC</a:t>
            </a:r>
            <a:r>
              <a:rPr kumimoji="1" lang="ko-Kore-KR" altLang="en-US" dirty="0"/>
              <a:t>의 경우 인터넷 이용자가 작성한 영화 리뷰인 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그리고 이를 감정 분류에 활용하는 것과 달리 </a:t>
            </a:r>
            <a:r>
              <a:rPr kumimoji="1" lang="en-US" altLang="ko-Kore-KR" dirty="0"/>
              <a:t>KLUE-TC </a:t>
            </a:r>
            <a:r>
              <a:rPr kumimoji="1" lang="ko-Kore-KR" altLang="en-US" dirty="0"/>
              <a:t>데이터 세트는 뉴스의 헤드라인으로 구성되어 있고 감정 정보는 포함되지 않았다는 점으로 인해 유사도가 낮다고 이해할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10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 이러한 데이터 세트 간 유사도를 시각적으로 확인해보기 위해 유사도가 낮은 데이터 세트와 유사도가 높은 데이터 세트 간에 각각 시각화를 진행하였습니다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왼쪽의 경우 서로 유사도가 낮은 데이터 세트 간의 시각화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오른쪽은 서로 유사도가 높은 데이터 세트 간의 시각화입니다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데이터 유사도가 낮은 데이터 세트에 비해서 높은 유사도의 데이터 세트 끼리 비교하였을 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데이터가 한곳에 군집되지 않고 상대적으로 넓게 분포되어 있는 점을 보실 수 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이를 통해 시각화 결과 상 상대적으로 덜 구별된다는 점을 확인할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왼쪽</a:t>
            </a:r>
            <a:r>
              <a:rPr kumimoji="1" lang="en-US" altLang="ko-Kore-KR" dirty="0"/>
              <a:t>: NSMC &lt;-&gt; </a:t>
            </a:r>
            <a:r>
              <a:rPr kumimoji="1" lang="en-US" altLang="ko-Kore-KR" dirty="0" err="1"/>
              <a:t>Korpora</a:t>
            </a:r>
            <a:r>
              <a:rPr kumimoji="1" lang="en-US" altLang="ko-Kore-KR" dirty="0"/>
              <a:t> (</a:t>
            </a:r>
            <a:r>
              <a:rPr kumimoji="1" lang="ko-Kore-KR" altLang="en-US" dirty="0"/>
              <a:t>연두</a:t>
            </a:r>
            <a:r>
              <a:rPr kumimoji="1" lang="en-US" altLang="ko-Kore-KR" dirty="0"/>
              <a:t>)</a:t>
            </a:r>
          </a:p>
          <a:p>
            <a:r>
              <a:rPr kumimoji="1" lang="ko-Kore-KR" altLang="en-US" dirty="0"/>
              <a:t>오른쪽</a:t>
            </a:r>
            <a:r>
              <a:rPr kumimoji="1" lang="en-US" altLang="ko-Kore-KR" dirty="0"/>
              <a:t>: NSMC &lt;-&gt; Hate (</a:t>
            </a:r>
            <a:r>
              <a:rPr kumimoji="1" lang="ko-Kore-KR" altLang="en-US" dirty="0"/>
              <a:t>연두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57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 실험 결과입니다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비교 실험을 위해 앞서 설명드린 다양한 데이터 증강 기법 역시 적용시켜 마찬가지로 실험을 진행하였습니다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실험 결과 모든 데이터 세트에서 다양한 기법과 비교하였을 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저희가 제안하는 방식이 가장 높은 성능을 거두는 것을 확인할 수 있었습니다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239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과잉 확신이 성능에 어떤 영향을 미치는지 파악해보기 위하여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유사도가 높은 데이터 세트에 대해 마찬가지로 균일한 라벨값을 부여하여 증강시킨 뒤 학습을 진행시켜 보았습니다 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그 결과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모든 데이터 세트에 대해서 오히려 데이터 증강을 진행하지 않았을 때보다 성능이 하락하는 현상을 확인했습니다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이는 유사도가 높은 데이터를 통해 증강시켰을 때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비슷한 패턴에 대해서만 학습이 진행되어 새로운 데이터에 대해서는 제대로 성능을 발휘하지 못하는 과적합 현상이 발생한 것으로 이해할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057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또한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모델이 높은 확률값을 가지고 잘못된 예측을 내놓는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과잉확신에 대해서 기존의 데이터 증강 기법과 비교해 보았습니다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 결과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기존의 기법과 비교하여 잘못 예측된 데이터에 대해 높은 예측값을 내놓는 빈도가 기존 기법에 대해 확연히 낮음을 알 수 있었습니다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 그래프에서는 오답의 빈도수와 모델의 예측 확률값을 나타내어 오른쪽에 해당할 수록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모델의 예측 확률값이 높은 것인데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본 기법을 활용한 경우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모델이 비록 틀린 예측을 내놓더라도 높은 확률값으로 예측을 내놓는 경우는 다른 기법에 비해서 확연히 적음을 알 수 있었습니다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이에 덧붙여</a:t>
            </a:r>
            <a:r>
              <a:rPr kumimoji="1" lang="en-US" altLang="ko-Kore-KR" dirty="0"/>
              <a:t>, EDA </a:t>
            </a:r>
            <a:r>
              <a:rPr kumimoji="1" lang="ko-Kore-KR" altLang="en-US" dirty="0"/>
              <a:t>기법과 </a:t>
            </a:r>
            <a:r>
              <a:rPr kumimoji="1" lang="en-US" altLang="ko-Kore-KR" dirty="0"/>
              <a:t>Back-Translation</a:t>
            </a:r>
            <a:r>
              <a:rPr kumimoji="1" lang="ko-Kore-KR" altLang="en-US" dirty="0"/>
              <a:t> 기법의 경우 저희가 제안한 방식과 비교하는 것을 포함해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데이터 증강을 진행하지 않았을 때와 비교해서도 더 높은 수준의 과잉 확신을 보여주고 있었습니다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그래프 오른쪽의 높은 예측값으로 잘못 분류된 경우의 빈도수를 살펴보면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원본 데이터만을 활용했을 때와 비교해서도 해당 기법들을 적용했을 때 높은 확률값으로 잘못 예측하는 빈도가 더 높았습니다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874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마지막으로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저희 연구에 대해서 정리해보고 본 발표를 마무리짓도록 하겠습니다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48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저희는 본 연구를 통해 본래 데이터 세트와 유사도가 낮은 데이터 세트를 찾아 이를 낯선 데이터 세트로 규정하고 여기에 중립적인 균일한 라벨값을 부여해 모델의 학습에 추가적으로 활용함으로써 딥러닝 모델의 성능을 개선할 수 있는 기법을 제안하였습니다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또한 실험을 통해 저희가 제안하는 기법의 성능을 확인하고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다른 기법과 비교했을 때에도 더 높은 수준의 성능 향상을 확인할 수 있었습니다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이와 더불어 잘못된 데이터 분류에 대해서 높은 확률값을 내놓는 과잉확신 현상에 대해 기존의 데이터 증강 방법과 비교했을 때 저희가 제안한 방법을 통해 이러한 현상을 완화시킬 수 있음을 확인하였습니다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이에 덧붙여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저희가 제안한 방법은 여타 기존의 모델 활용 방식에 비해서 비용을 적게 요구하는 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그리고 규칙 기반 방식에 비해서 다양한 데이터를 활용하며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문장의 의미와 형태가 훼손되지 않은 양질의 데이터를 활용해 더 높은 성능 향상을 거두는 장점을 보였습니다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395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이상으로 발표를 마치겠습니다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감사합니다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82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 학습을 위한 </a:t>
            </a:r>
            <a:r>
              <a:rPr kumimoji="1" lang="en-US" altLang="ko-Kore-KR" dirty="0"/>
              <a:t>Hyper-parameter</a:t>
            </a:r>
            <a:r>
              <a:rPr kumimoji="1" lang="ko-Kore-KR" altLang="en-US" dirty="0"/>
              <a:t>에 대해서 간략히 말씀드리겠습니다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</a:t>
            </a:r>
            <a:r>
              <a:rPr kumimoji="1" lang="en-US" altLang="ko-KR" dirty="0"/>
              <a:t>Optimizer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AdamW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활용하였고</a:t>
            </a:r>
            <a:r>
              <a:rPr kumimoji="1" lang="en-US" altLang="ko-KR" dirty="0"/>
              <a:t>, Batch Size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Mini-Batch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쌓아 한번에 학습시키는 방식으로 </a:t>
            </a:r>
            <a:r>
              <a:rPr kumimoji="1" lang="en-US" altLang="ko-KR" dirty="0"/>
              <a:t>240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학습을 진행하였습니다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학습 시의 </a:t>
            </a:r>
            <a:r>
              <a:rPr kumimoji="1" lang="en-US" altLang="ko-KR" dirty="0"/>
              <a:t>Learning Rate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5e-4</a:t>
            </a:r>
            <a:r>
              <a:rPr kumimoji="1" lang="ko-KR" altLang="en-US" dirty="0"/>
              <a:t>로 하였고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실험 결과를 도출하는 과정에서 공정성을 담보하기 위해 총 </a:t>
            </a:r>
            <a:r>
              <a:rPr kumimoji="1" lang="en-US" altLang="ko-KR" dirty="0"/>
              <a:t>5</a:t>
            </a:r>
            <a:r>
              <a:rPr kumimoji="1" lang="ko-KR" altLang="en-US" dirty="0"/>
              <a:t>회 같은 방식으로 실험을 진행하여 그 평균값을 측정하였습니다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10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이러한 현상의 원인은 </a:t>
            </a:r>
            <a:r>
              <a:rPr kumimoji="1" lang="en-US" altLang="ko-Kore-KR" dirty="0"/>
              <a:t>Spurious Pattern</a:t>
            </a:r>
            <a:r>
              <a:rPr kumimoji="1" lang="ko-Kore-KR" altLang="en-US" dirty="0"/>
              <a:t>에서 찾아볼 수 있습니다</a:t>
            </a:r>
            <a:r>
              <a:rPr kumimoji="1" lang="en-US" altLang="ko-Kore-KR" dirty="0"/>
              <a:t>. Spurious Pattern</a:t>
            </a:r>
            <a:r>
              <a:rPr kumimoji="1" lang="ko-Kore-KR" altLang="en-US" dirty="0"/>
              <a:t>이란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오른쪽 그림과 같이 갈매기 이미지를 분류하는 과정에서 모델이 갈매기 자체가 아니라 갈매기 사진의 배경에 해당하는 바다에 집중하여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바다를 배경으로 하는 새 사진에 대해서 모두 갈매기로 분류하는 현상으로 예시를 들어 설명할 수 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0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 우선 저희 연구의 기반이 되는 배경에 대해 </a:t>
            </a:r>
            <a:r>
              <a:rPr kumimoji="1" lang="ko-KR" altLang="en-US" dirty="0" err="1"/>
              <a:t>소개드리도록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94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 세트 분포에 대해 말씀드리겠습니다</a:t>
            </a:r>
            <a:r>
              <a:rPr kumimoji="1" lang="en-US" altLang="ko-Kore-KR" dirty="0"/>
              <a:t>. NSMC </a:t>
            </a:r>
            <a:r>
              <a:rPr kumimoji="1" lang="ko-Kore-KR" altLang="en-US" dirty="0"/>
              <a:t>데이터 세트의 경우 긍정적 데이터와 부정적 데이터의 숫자가 동일하나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다른 두가지 데이터 세트의 경우 그렇지 않고 서로 갯수가 다른 것을 확인할 수 있었습니다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40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본 연구 이후에 추가로 진행하고자 하는 연구에 대해서 말씀드리겠습니다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저희 연구는 현재 낯선 데이터에 대해서 중립적인 라벨을 부여하는 과정에서 균일한 라벨값을 부여하였는데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학습 데이터 세트의 라벨별 데이터 분포를 감안하여 중립적인 라벨을 부여할 수 있도록 연구를 발전시키고자 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483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사람이 사용하는 자연어 데이터를 컴퓨터가 처리하는 자연어 처리 분야에서는 현재 딥러닝 기법을 주로 활용하고 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중에서도 대규모의 텍스트 데이터를 통해 언어에 관한 개념을 학습시킨 사전 학습 언어 모델을 구축하고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미세 조정하여 원하는 작업에 적용하는 방식이 주로 활용되고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58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그러나</a:t>
            </a:r>
            <a:r>
              <a:rPr lang="en-US" altLang="ko-KR" b="0" dirty="0"/>
              <a:t>, </a:t>
            </a:r>
            <a:r>
              <a:rPr lang="ko-KR" altLang="en-US" b="0" dirty="0"/>
              <a:t>이러한 미세조정 과정에서 미세조정을 위한 데이터 세트의 크기가 작아 부족한 데이터를 통해 미세조정을 진행했을 경우 모델이 주어진 데이터에 </a:t>
            </a:r>
            <a:r>
              <a:rPr lang="ko-KR" altLang="en-US" b="0" dirty="0" err="1"/>
              <a:t>과적합되는</a:t>
            </a:r>
            <a:r>
              <a:rPr lang="ko-KR" altLang="en-US" b="0" dirty="0"/>
              <a:t> 문제가 일어날 수 있습니다</a:t>
            </a:r>
            <a:r>
              <a:rPr lang="en-US" altLang="ko-KR" b="0" dirty="0"/>
              <a:t>. </a:t>
            </a:r>
            <a:r>
              <a:rPr lang="ko-KR" altLang="en-US" b="0" dirty="0"/>
              <a:t>이러한 </a:t>
            </a:r>
            <a:r>
              <a:rPr lang="ko-KR" altLang="en-US" b="0" dirty="0" err="1"/>
              <a:t>과적합</a:t>
            </a:r>
            <a:r>
              <a:rPr lang="ko-KR" altLang="en-US" b="0" dirty="0"/>
              <a:t> 현상으로 인해</a:t>
            </a:r>
            <a:r>
              <a:rPr lang="en-US" altLang="ko-KR" b="0" dirty="0"/>
              <a:t>, </a:t>
            </a:r>
            <a:r>
              <a:rPr lang="ko-KR" altLang="en-US" b="0" dirty="0"/>
              <a:t>모델이 학습 시에는 보지 못했던 새로운 데이터를 통해 추론 작업을 진행할 때 성능을 발휘하기 어렵게 됩니다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33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이와 같은 과적합 현상을 해결하기 위해서 고려해볼 수 있는 방법 중 하나는 데이터 증강 기법입니다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데이터 증강은 보유하고 있는 데이터를 활용해 새로운 데이터를 얻는 방법을 말합니다</a:t>
            </a:r>
            <a:r>
              <a:rPr kumimoji="1" lang="en-US" altLang="ko-Kore-KR" dirty="0"/>
              <a:t>. </a:t>
            </a:r>
            <a:r>
              <a:rPr kumimoji="1" lang="ko-Kore-KR" altLang="en-US" dirty="0"/>
              <a:t>예를 들어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그림과 같은 고양이 이미지를 좌우 반전 시키거나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흑백 이미지로 변경시켜 추가적인 데이터로 활용하는 방법이 데이터 증강입니다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그런데</a:t>
            </a:r>
            <a:r>
              <a:rPr kumimoji="1" lang="ko-KR" altLang="en-US" dirty="0"/>
              <a:t> 이미지 데이터와는 달리 텍스트 데이터에 데이터 증강을 적용시키기 위해서는 추가적인 고려 사항이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앞서 보셨듯이 이미지에 일부 조작을 가한다고 하여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라는 본질적인 의미가 훼손되는 것은 아니기에 이를 추가적인 데이터로 사용할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문장으로 구성되는 텍스트에 이러한 단순한 조작을 가할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예를 들어 자료에서 </a:t>
            </a:r>
            <a:r>
              <a:rPr kumimoji="1" lang="ko-KR" altLang="en-US" dirty="0" err="1"/>
              <a:t>보시다시피</a:t>
            </a:r>
            <a:r>
              <a:rPr kumimoji="1" lang="ko-KR" altLang="en-US" dirty="0"/>
              <a:t> </a:t>
            </a:r>
            <a:r>
              <a:rPr kumimoji="1" lang="en-US" altLang="ko-KR" dirty="0"/>
              <a:t>’this is good’ </a:t>
            </a:r>
            <a:r>
              <a:rPr kumimoji="1" lang="ko-KR" altLang="en-US" dirty="0"/>
              <a:t>이라는 문장의 단어 순서를 변경할 경우 </a:t>
            </a:r>
            <a:r>
              <a:rPr kumimoji="1" lang="en-US" altLang="ko-KR" dirty="0"/>
              <a:t>‘is this good’ </a:t>
            </a:r>
            <a:r>
              <a:rPr kumimoji="1" lang="ko-KR" altLang="en-US" dirty="0"/>
              <a:t>이라는 다른 의미의 문장이 되어버립니다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텍스트 데이터를 증강하기 위해서는 이러한 특징을 고려할 필요가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8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현존하는 텍스트 데이터 증강 기법 중 규칙 기반의 증강 방법을 </a:t>
            </a:r>
            <a:r>
              <a:rPr kumimoji="1" lang="ko-KR" altLang="en-US" dirty="0" err="1"/>
              <a:t>소개드리겠습니다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 규칙 기반의 </a:t>
            </a:r>
            <a:r>
              <a:rPr kumimoji="1" lang="en-US" altLang="ko-KR" dirty="0"/>
              <a:t>EDA </a:t>
            </a:r>
            <a:r>
              <a:rPr kumimoji="1" lang="ko-Kore-KR" altLang="en-US" dirty="0"/>
              <a:t>기법은</a:t>
            </a:r>
            <a:r>
              <a:rPr kumimoji="1" lang="ko-KR" altLang="en-US" dirty="0"/>
              <a:t> 주어진 문장에서 무작위로 단어를 선택하여 동의어로 교체하거나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문장의 무작위 위치에 단어를 삽입하거나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단어 간의 순서를 교체하거나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일부 단어를 삭제하는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세부 기법으로 구성되어 텍스트 데이터를 증강합니다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이러한 방법은 간단한 방식으로 새로운 데이터를 확보할 수 있다는 장점이 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앞서 </a:t>
            </a:r>
            <a:r>
              <a:rPr kumimoji="1" lang="ko-KR" altLang="en-US" dirty="0" err="1"/>
              <a:t>설명드렸듯이</a:t>
            </a:r>
            <a:r>
              <a:rPr kumimoji="1" lang="ko-KR" altLang="en-US" dirty="0"/>
              <a:t> 문장의 의미 정보가 훼손될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AEDA</a:t>
            </a:r>
            <a:r>
              <a:rPr lang="ko-KR" altLang="en-US" dirty="0"/>
              <a:t> 기법은 </a:t>
            </a:r>
            <a:r>
              <a:rPr lang="en-US" altLang="ko-KR" dirty="0"/>
              <a:t>EDA </a:t>
            </a:r>
            <a:r>
              <a:rPr lang="ko-KR" altLang="en-US" dirty="0"/>
              <a:t>기법을 발전시켜 앞서 언급한 문장의 의미 훼손 문제를 완화시키고자 제안된 연구입니다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EDA </a:t>
            </a:r>
            <a:r>
              <a:rPr lang="ko-KR" altLang="en-US" dirty="0"/>
              <a:t>기법의 하위 기법 중에서 무작위 삽입만을 활용하되</a:t>
            </a:r>
            <a:r>
              <a:rPr lang="en-US" altLang="ko-KR" dirty="0"/>
              <a:t>, </a:t>
            </a:r>
            <a:r>
              <a:rPr lang="ko-KR" altLang="en-US" dirty="0"/>
              <a:t>단어를 삽입하는 대신 물음표나 느낌표 등의 문장 부호를 삽입하도록 하여 의미 손실을 최소화한 방법론입니다</a:t>
            </a:r>
            <a:r>
              <a:rPr lang="en-US" altLang="ko-KR" dirty="0"/>
              <a:t>. </a:t>
            </a:r>
            <a:r>
              <a:rPr lang="ko-KR" altLang="en-US" dirty="0"/>
              <a:t>그러나 이는 기존 데이터셋의 문장에 약간의 노이즈를 추가한 정도로</a:t>
            </a:r>
            <a:r>
              <a:rPr lang="en-US" altLang="ko-KR" dirty="0"/>
              <a:t>, </a:t>
            </a:r>
            <a:r>
              <a:rPr lang="ko-KR" altLang="en-US" dirty="0"/>
              <a:t>원래 문장에서 변화의 폭이 적으며 문장 부호가 중간에 삽입된 문장은 문법적으로 옳지 못한 데이터라는 약점이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55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이러한 규칙 기반 데이터 증강 방식의 약점을 보완하고자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가장 처음에 설몀드렸던 사전 학습된 대규모 언어 모델을 활용해 텍스트 데이터를 증강하는 방식 역시 제안되었습니다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가장 대표적인 예시는 </a:t>
            </a:r>
            <a:r>
              <a:rPr kumimoji="1" lang="en-US" altLang="ko-KR" dirty="0"/>
              <a:t>Conditional BERT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BERT </a:t>
            </a:r>
            <a:r>
              <a:rPr kumimoji="1" lang="ko-KR" altLang="en-US" dirty="0"/>
              <a:t>모델의 구조를 차용해 문맥을 고려하며 문장의 단어를 교체하는 데이터 증강 방식입니다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이러한 방식은 어떤 단어를 변경할지를 무작위로 선택하므로 이에 따라 증강되는 데이터의 품질이 다를 수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큰 규모의 사전 학습 모델을 다시 학습시키는 과정에서 비용이 소요됩니다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텍스트 데이터를 증강시키는 과정에서 딥러닝 모델을 활용하는 또 다른 대표적인 연구는 </a:t>
            </a:r>
            <a:r>
              <a:rPr kumimoji="1" lang="en-US" altLang="ko-Kore-KR" dirty="0"/>
              <a:t>Back-Translation</a:t>
            </a:r>
            <a:r>
              <a:rPr kumimoji="1" lang="ko-Kore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방식은 원래 문장을 번역 모델을 통해 다른 언어의 문장으로 번역한 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원래 문장으로 다시 번역하여 다른 표현을 얻어내고자 하는 기법입니다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본 기법의 경우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번의 번역을 거쳐야 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번역 모델 역시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개를 각각 학습시켜야 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이는 비용이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배로 소요됨을 의미합니다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8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이러한 기존 연구를 바탕으로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저희는 딥러닝 모델을 활용하는 방식에 비해 비교적 간단한 방식을 통해 비용을 최소화하며 데이터 증강을 진행하고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규칙 기반의 방법이 기존 학습 데이터와 다른 새로운 데이터를 얻기 어려웠던 점과 달리 기존 학습 데이터의 분포에서 벗어난 낯선 데이터를 활용해 효율적으로 성능을 향상시키는 데이터 증강 기법을 제시하였습니다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046EC-C15E-4629-B50B-A961BC5E88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11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B996B13-8DFD-4D18-8FAD-42BE20224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4354393"/>
            <a:ext cx="2867025" cy="17716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400" b="0" i="0" kern="1200" dirty="0" smtClean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2000" b="0" i="0" kern="1200" dirty="0" smtClean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defRPr>
            </a:lvl3pPr>
            <a:lvl4pPr marL="0" indent="0" algn="l" defTabSz="914400" rtl="0" eaLnBrk="1" latinLnBrk="1" hangingPunct="1">
              <a:lnSpc>
                <a:spcPct val="130000"/>
              </a:lnSpc>
              <a:buFontTx/>
              <a:buNone/>
              <a:defRPr lang="ko-KR" altLang="en-US" sz="1800" b="0" i="0" kern="1200" dirty="0" smtClean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defRPr>
            </a:lvl4pPr>
          </a:lstStyle>
          <a:p>
            <a:pPr lvl="0"/>
            <a:r>
              <a:rPr lang="en-US" altLang="ko-KR" dirty="0"/>
              <a:t>Name</a:t>
            </a:r>
            <a:endParaRPr lang="ko-KR" altLang="en-US" dirty="0"/>
          </a:p>
          <a:p>
            <a:pPr lvl="2"/>
            <a:r>
              <a:rPr lang="en-US" altLang="ko-KR" dirty="0"/>
              <a:t>2019.xx.xx</a:t>
            </a:r>
            <a:endParaRPr lang="ko-KR" altLang="en-US" dirty="0"/>
          </a:p>
          <a:p>
            <a:pPr lvl="3"/>
            <a:r>
              <a:rPr lang="en-US" altLang="ko-KR" dirty="0"/>
              <a:t>Email address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6C8E4F-6B55-4687-9212-E08DC8FEA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200" y="2214000"/>
            <a:ext cx="6011174" cy="78218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1" hangingPunct="1">
              <a:defRPr lang="ko-KR" altLang="en-US" sz="4000" b="1" i="0" kern="1200" dirty="0">
                <a:solidFill>
                  <a:schemeClr val="tx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3D47C2-6F9E-4AE2-A5B3-EDA61DCC7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3286800"/>
            <a:ext cx="1905000" cy="443403"/>
          </a:xfrm>
          <a:prstGeom prst="rect">
            <a:avLst/>
          </a:prstGeom>
        </p:spPr>
        <p:txBody>
          <a:bodyPr/>
          <a:lstStyle>
            <a:lvl2pPr marL="0" indent="-9525" algn="l" defTabSz="914400" rtl="0" eaLnBrk="1" latinLnBrk="1" hangingPunct="1">
              <a:buNone/>
              <a:defRPr lang="ko-KR" altLang="en-US" sz="2000" b="1" i="0" kern="1200" dirty="0" smtClean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2pPr>
          </a:lstStyle>
          <a:p>
            <a:pPr lvl="1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11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A79EE62-B9C3-4C14-9BF8-1DC6106EEC6A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944A3-83C7-4296-9FA9-C4B03DF58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29BBE-C86B-4BD3-9590-255142F01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01000-66FC-4DAB-9B5E-693B96568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2pPr>
            <a:lvl3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3pPr>
            <a:lvl4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4pPr>
            <a:lvl5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6BA83F-C58E-4001-A36F-297FC54BF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6AFC18-A211-4A6B-A03B-FCF172FCF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2pPr>
            <a:lvl3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3pPr>
            <a:lvl4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4pPr>
            <a:lvl5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C2BC1D14-B96C-43B6-B589-5BFBF897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B63EDEAC-6523-4629-AE7D-7D15616697AB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E6E8D11E-EBA0-4A34-B865-A98C88B0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i="0" kern="1200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r>
              <a:rPr lang="en-US" altLang="ko-KR"/>
              <a:t>IIPL</a:t>
            </a:r>
            <a:endParaRPr 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AB43174F-24CE-44D2-A47A-99E574D5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FED4B4-744A-4C74-86B1-D3CD36C155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764" y="253192"/>
            <a:ext cx="489936" cy="4886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B297D5-ECE1-4D70-B0F3-85863D34BBAA}"/>
              </a:ext>
            </a:extLst>
          </p:cNvPr>
          <p:cNvSpPr/>
          <p:nvPr userDrawn="1"/>
        </p:nvSpPr>
        <p:spPr>
          <a:xfrm>
            <a:off x="0" y="-1"/>
            <a:ext cx="12192000" cy="9950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BB50A3-661A-4D8D-84E1-068059373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211908"/>
            <a:ext cx="11611176" cy="694417"/>
          </a:xfrm>
          <a:prstGeom prst="rect">
            <a:avLst/>
          </a:prstGeom>
        </p:spPr>
        <p:txBody>
          <a:bodyPr/>
          <a:lstStyle>
            <a:lvl1pPr>
              <a:defRPr lang="ko-KR" altLang="en-US" sz="4400" b="1" i="0" kern="1200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+mn-cs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AC26A3-4F5F-4917-A9D8-7451AF2E6848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i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AF80A51C-6435-4D37-9865-B2D748654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1046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17117440-EE77-462F-BB67-A64BB55C7793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59268210-14D7-43D6-B762-E10B5EE4D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i="0" kern="1200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r>
              <a:rPr lang="en-US" altLang="ko-KR"/>
              <a:t>IIPL</a:t>
            </a:r>
            <a:endParaRPr 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8C272AF-6A3B-4582-A03F-4D00E3839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E1073D6-255F-4FF2-9AFC-EDFD83400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NanumSquareOTF ExtraBold" panose="020B0600000101010101" pitchFamily="34" charset="-127"/>
                <a:ea typeface="NanumSquareOTF ExtraBold" panose="020B0600000101010101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AA9C0B-5FE0-49EA-A025-EE30109C75C6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i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04CACD-52B0-4DD3-B8BD-D8F963637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FB4A0FF3-5E68-4201-937D-83BAF1BD384A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FA3C71B9-07E4-49CC-AFE5-D49F04A5D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i="0" kern="1200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r>
              <a:rPr lang="en-US" altLang="ko-KR"/>
              <a:t>IIPL</a:t>
            </a:r>
            <a:endParaRPr 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AF55901-FBEF-4320-B5A6-3E67D870F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1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54E3-8714-469B-A8C5-56E04D1B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ABA24-8AD2-487F-B73D-FE6FA0F5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>
              <a:defRPr sz="28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2pPr>
            <a:lvl3pPr>
              <a:defRPr sz="24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3pPr>
            <a:lvl4pPr>
              <a:defRPr sz="20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4pPr>
            <a:lvl5pPr>
              <a:defRPr sz="20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69D35-FD13-48A4-A45A-9F0DDFF12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6953321-5E06-4AC7-881A-62296457EEC1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i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50D3711C-0A89-47C1-8BEC-8245FDD9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87EE244F-126F-492D-9298-36352E097C8B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1E1883D-2857-45CF-B06E-C2BF2B9BB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i="0" kern="1200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r>
              <a:rPr lang="en-US" altLang="ko-KR"/>
              <a:t>IIPL</a:t>
            </a:r>
            <a:endParaRPr 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762E7BCA-6943-4D06-AE70-E7AD8E07F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39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CD50E-689E-4B59-B8ED-107A0F50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6A435E-525F-417F-BE24-1A268904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55A26-B131-461D-8393-E35B4DF9C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678DC6-AFFF-40B9-A1AD-53300A60C8A7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i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3B45F2A7-FE6A-40B3-A68C-E9A7EF41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0ED0B213-0768-4C15-BB87-45A3C6C49B69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A0F47B1D-7BB5-4D36-8ED1-50B9A7716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i="0" kern="1200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r>
              <a:rPr lang="en-US" altLang="ko-KR"/>
              <a:t>IIPL</a:t>
            </a:r>
            <a:endParaRPr 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B747181D-07E6-4953-BD24-7C7587D81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5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BD08C-097C-456D-9748-EDACFB32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F894-EF1E-463C-BD58-2D19A382D8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2pPr>
            <a:lvl3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3pPr>
            <a:lvl4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4pPr>
            <a:lvl5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976659-0421-41D1-8765-5DF2C5EA2857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i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2CAAA4AF-95EA-4067-B65F-A41450F3C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7132F685-419D-47C4-9AC9-829D2CFE970F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923B281-ECA9-4A46-9F19-A09C5D788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i="0" kern="1200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r>
              <a:rPr lang="en-US" altLang="ko-KR"/>
              <a:t>IIPL</a:t>
            </a:r>
            <a:endParaRPr 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B495E9C-F1C0-4CDF-B6EA-7279EE4AC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2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5D1484-C11F-4719-AFF1-180C6F27E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F308E-1D61-450C-A54C-B5B9FAC3B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2pPr>
            <a:lvl3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3pPr>
            <a:lvl4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4pPr>
            <a:lvl5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00A607-A5EF-4F11-A7FF-C8E17B9D3B61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i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0F4FD7AB-71CE-44D6-8488-E8F57E3B4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8DF38F3B-A624-4608-8460-894F4D4B65A1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6095051-3EFE-49DA-ACA5-182EC3D13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i="0" kern="1200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r>
              <a:rPr lang="en-US" altLang="ko-KR"/>
              <a:t>IIPL</a:t>
            </a:r>
            <a:endParaRPr 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ACB41FF8-B925-445B-B6B8-33CADA768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5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A96931D-6DE7-449E-8524-B507A450FB5F}"/>
              </a:ext>
            </a:extLst>
          </p:cNvPr>
          <p:cNvSpPr txBox="1"/>
          <p:nvPr userDrawn="1"/>
        </p:nvSpPr>
        <p:spPr>
          <a:xfrm>
            <a:off x="725714" y="1014885"/>
            <a:ext cx="10477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0" dirty="0" err="1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tempoGAN</a:t>
            </a:r>
            <a:r>
              <a:rPr lang="en-US" altLang="ko-KR" sz="40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:</a:t>
            </a:r>
          </a:p>
          <a:p>
            <a:r>
              <a:rPr lang="en-US" altLang="ko-KR" sz="40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A Temporally Coherent, Volumetric GAN for Super-resolution Fluid Flow</a:t>
            </a:r>
            <a:endParaRPr lang="ko-KR" altLang="en-US" sz="4000" b="1" i="0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E583DB-551F-4DDF-BD69-807B4DABDCCC}"/>
              </a:ext>
            </a:extLst>
          </p:cNvPr>
          <p:cNvSpPr txBox="1"/>
          <p:nvPr userDrawn="1"/>
        </p:nvSpPr>
        <p:spPr>
          <a:xfrm>
            <a:off x="754131" y="3287266"/>
            <a:ext cx="236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YOU XIE et al.</a:t>
            </a:r>
          </a:p>
          <a:p>
            <a:r>
              <a:rPr lang="en-US" altLang="ko-KR" sz="1600" b="0" i="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SIGGRAPH 2018</a:t>
            </a:r>
            <a:endParaRPr lang="ko-KR" altLang="en-US" sz="1600" b="0" i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B38A6E-8CBC-4D48-AC7C-DCF0184FA2D8}"/>
              </a:ext>
            </a:extLst>
          </p:cNvPr>
          <p:cNvSpPr/>
          <p:nvPr userDrawn="1"/>
        </p:nvSpPr>
        <p:spPr>
          <a:xfrm>
            <a:off x="754130" y="4300586"/>
            <a:ext cx="3334376" cy="1472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0" i="0" dirty="0" err="1"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Jeong</a:t>
            </a:r>
            <a:r>
              <a:rPr lang="en-US" altLang="ko-KR" sz="2400" b="0" i="0" dirty="0"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 a Wi</a:t>
            </a:r>
          </a:p>
          <a:p>
            <a:pPr>
              <a:lnSpc>
                <a:spcPct val="150000"/>
              </a:lnSpc>
            </a:pPr>
            <a:r>
              <a:rPr lang="en-US" altLang="ko-KR" sz="2000" b="0" i="0" dirty="0"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2019.02.21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latin typeface="NanumSquareOTF" panose="020B0600000101010101" pitchFamily="34" charset="-127"/>
                <a:ea typeface="NanumSquareOTF" panose="020B0600000101010101" pitchFamily="34" charset="-127"/>
                <a:cs typeface="Arial" panose="020B0604020202020204" pitchFamily="34" charset="0"/>
              </a:rPr>
              <a:t>jaywicandoit@gmail.com</a:t>
            </a:r>
            <a:endParaRPr lang="ko-KR" altLang="en-US" b="0" i="0" dirty="0">
              <a:latin typeface="NanumSquareOTF" panose="020B0600000101010101" pitchFamily="34" charset="-127"/>
              <a:ea typeface="NanumSquareOTF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9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0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Index</a:t>
            </a:r>
            <a:endParaRPr lang="ko-KR" altLang="en-US" sz="4000" b="1" i="0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970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0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Index</a:t>
            </a:r>
            <a:endParaRPr lang="ko-KR" altLang="en-US" sz="4000" b="1" i="0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6699950" cy="5222558"/>
            <a:chOff x="2668612" y="735058"/>
            <a:chExt cx="669995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58330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Title1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5833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Title2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5833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Title3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58330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Title4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58330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Title5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1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2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3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4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5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088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0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Index</a:t>
            </a:r>
            <a:endParaRPr lang="ko-KR" altLang="en-US" sz="4000" b="1" i="0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D25D1-D4B4-42AE-A6AC-8C589B311374}"/>
              </a:ext>
            </a:extLst>
          </p:cNvPr>
          <p:cNvGrpSpPr/>
          <p:nvPr userDrawn="1"/>
        </p:nvGrpSpPr>
        <p:grpSpPr>
          <a:xfrm>
            <a:off x="2916262" y="647786"/>
            <a:ext cx="7061890" cy="5422431"/>
            <a:chOff x="2916262" y="647786"/>
            <a:chExt cx="7061890" cy="542243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EBB506-6988-4AA1-A16A-00877FC2CC41}"/>
                </a:ext>
              </a:extLst>
            </p:cNvPr>
            <p:cNvGrpSpPr/>
            <p:nvPr userDrawn="1"/>
          </p:nvGrpSpPr>
          <p:grpSpPr>
            <a:xfrm>
              <a:off x="2916262" y="647786"/>
              <a:ext cx="7061890" cy="5222558"/>
              <a:chOff x="2668612" y="735058"/>
              <a:chExt cx="7061890" cy="52225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CC6306-369E-4ECC-A63C-3CA630D76CBE}"/>
                  </a:ext>
                </a:extLst>
              </p:cNvPr>
              <p:cNvSpPr txBox="1"/>
              <p:nvPr/>
            </p:nvSpPr>
            <p:spPr>
              <a:xfrm>
                <a:off x="3387395" y="735058"/>
                <a:ext cx="2421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Title1</a:t>
                </a:r>
                <a:endParaRPr lang="ko-KR" altLang="en-US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87BB9BA-80A8-4114-9D89-831DCA655C4C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314946" y="138139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01AC887-E2CD-452D-9156-3B0A7F8D9F8B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3314946" y="2444660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5414F2-97CF-4C11-93BC-D5BD9D5486BF}"/>
                  </a:ext>
                </a:extLst>
              </p:cNvPr>
              <p:cNvSpPr txBox="1"/>
              <p:nvPr/>
            </p:nvSpPr>
            <p:spPr>
              <a:xfrm>
                <a:off x="3387394" y="1798327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Title2</a:t>
                </a:r>
                <a:endParaRPr lang="ko-KR" altLang="en-US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767A52F-E083-4F09-A0BA-E6D3686E8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3507927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579DC1-8591-4325-9055-FC3E340616BB}"/>
                  </a:ext>
                </a:extLst>
              </p:cNvPr>
              <p:cNvSpPr txBox="1"/>
              <p:nvPr/>
            </p:nvSpPr>
            <p:spPr>
              <a:xfrm>
                <a:off x="3387394" y="2861594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Title3</a:t>
                </a:r>
                <a:endParaRPr lang="ko-KR" altLang="en-US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4A588D27-07A1-4CD0-BF0F-4BDD5917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4571191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8904AD-AF7B-4DB1-81EE-4F7FAF5E0BFD}"/>
                  </a:ext>
                </a:extLst>
              </p:cNvPr>
              <p:cNvSpPr txBox="1"/>
              <p:nvPr/>
            </p:nvSpPr>
            <p:spPr>
              <a:xfrm>
                <a:off x="3387394" y="3924858"/>
                <a:ext cx="323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Title4</a:t>
                </a:r>
                <a:endParaRPr lang="ko-KR" altLang="en-US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01D69E74-970D-4586-BF9A-9BF09271B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946" y="5634452"/>
                <a:ext cx="6053616" cy="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7E26E6-830D-4FA6-BF41-7000351F410E}"/>
                  </a:ext>
                </a:extLst>
              </p:cNvPr>
              <p:cNvSpPr txBox="1"/>
              <p:nvPr/>
            </p:nvSpPr>
            <p:spPr>
              <a:xfrm>
                <a:off x="3387394" y="4988119"/>
                <a:ext cx="6343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Title5</a:t>
                </a:r>
                <a:endParaRPr lang="ko-KR" altLang="en-US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CF1E38B-E133-4D39-AED9-A3ADB11F8726}"/>
                  </a:ext>
                </a:extLst>
              </p:cNvPr>
              <p:cNvGrpSpPr/>
              <p:nvPr/>
            </p:nvGrpSpPr>
            <p:grpSpPr>
              <a:xfrm>
                <a:off x="2668612" y="1058224"/>
                <a:ext cx="646334" cy="4899392"/>
                <a:chOff x="1643950" y="1354720"/>
                <a:chExt cx="646334" cy="4899392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CD61D32C-2434-445D-9D5C-EA64E0F59EB3}"/>
                    </a:ext>
                  </a:extLst>
                </p:cNvPr>
                <p:cNvCxnSpPr>
                  <a:stCxn id="22" idx="2"/>
                  <a:endCxn id="23" idx="0"/>
                </p:cNvCxnSpPr>
                <p:nvPr/>
              </p:nvCxnSpPr>
              <p:spPr>
                <a:xfrm>
                  <a:off x="1967117" y="2001051"/>
                  <a:ext cx="0" cy="416939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3DB6EBC-6424-442A-B3A4-050D6252A39E}"/>
                    </a:ext>
                  </a:extLst>
                </p:cNvPr>
                <p:cNvSpPr/>
                <p:nvPr/>
              </p:nvSpPr>
              <p:spPr>
                <a:xfrm>
                  <a:off x="1643950" y="13547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i="0" dirty="0"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1</a:t>
                  </a:r>
                  <a:endParaRPr lang="ko-KR" altLang="en-US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B920D775-733F-4FF3-92B3-B2B1CFAA2988}"/>
                    </a:ext>
                  </a:extLst>
                </p:cNvPr>
                <p:cNvSpPr/>
                <p:nvPr/>
              </p:nvSpPr>
              <p:spPr>
                <a:xfrm>
                  <a:off x="1643950" y="241799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i="0" dirty="0"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2</a:t>
                  </a:r>
                  <a:endParaRPr lang="ko-KR" altLang="en-US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endParaRPr>
                </a:p>
              </p:txBody>
            </p: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D974E1F-4275-401B-A43E-C131B82BEA03}"/>
                    </a:ext>
                  </a:extLst>
                </p:cNvPr>
                <p:cNvCxnSpPr>
                  <a:stCxn id="23" idx="2"/>
                  <a:endCxn id="25" idx="0"/>
                </p:cNvCxnSpPr>
                <p:nvPr/>
              </p:nvCxnSpPr>
              <p:spPr>
                <a:xfrm>
                  <a:off x="1967117" y="3064321"/>
                  <a:ext cx="0" cy="416935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FA732D2-6909-4883-9B80-96C43D6E2988}"/>
                    </a:ext>
                  </a:extLst>
                </p:cNvPr>
                <p:cNvSpPr/>
                <p:nvPr/>
              </p:nvSpPr>
              <p:spPr>
                <a:xfrm>
                  <a:off x="1643950" y="3481256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i="0" dirty="0"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3</a:t>
                  </a:r>
                  <a:endParaRPr lang="ko-KR" altLang="en-US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68FB2127-A7E5-4C72-A144-2E1F28FE2C12}"/>
                    </a:ext>
                  </a:extLst>
                </p:cNvPr>
                <p:cNvSpPr/>
                <p:nvPr/>
              </p:nvSpPr>
              <p:spPr>
                <a:xfrm>
                  <a:off x="1643950" y="4544520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i="0" dirty="0"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4</a:t>
                  </a:r>
                  <a:endParaRPr lang="ko-KR" altLang="en-US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0D32D71A-C1BF-4D11-A7CF-F70F71D2A48B}"/>
                    </a:ext>
                  </a:extLst>
                </p:cNvPr>
                <p:cNvCxnSpPr>
                  <a:stCxn id="25" idx="2"/>
                  <a:endCxn id="26" idx="0"/>
                </p:cNvCxnSpPr>
                <p:nvPr/>
              </p:nvCxnSpPr>
              <p:spPr>
                <a:xfrm>
                  <a:off x="1967117" y="4127587"/>
                  <a:ext cx="0" cy="416933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BF860A10-65FA-4461-83D5-F8AA958ED152}"/>
                    </a:ext>
                  </a:extLst>
                </p:cNvPr>
                <p:cNvSpPr/>
                <p:nvPr/>
              </p:nvSpPr>
              <p:spPr>
                <a:xfrm>
                  <a:off x="1643950" y="5607781"/>
                  <a:ext cx="646334" cy="646331"/>
                </a:xfrm>
                <a:prstGeom prst="rect">
                  <a:avLst/>
                </a:pr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i="0" dirty="0">
                      <a:latin typeface="NanumSquareOTF ExtraBold" panose="020B0600000101010101" pitchFamily="34" charset="-127"/>
                      <a:ea typeface="NanumSquareOTF ExtraBold" panose="020B0600000101010101" pitchFamily="34" charset="-127"/>
                    </a:rPr>
                    <a:t>5</a:t>
                  </a:r>
                  <a:endParaRPr lang="ko-KR" altLang="en-US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endParaRPr>
                </a:p>
              </p:txBody>
            </p: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E1F8F4C5-1B29-4F1E-967C-94215B098CE5}"/>
                    </a:ext>
                  </a:extLst>
                </p:cNvPr>
                <p:cNvCxnSpPr>
                  <a:stCxn id="26" idx="2"/>
                  <a:endCxn id="28" idx="0"/>
                </p:cNvCxnSpPr>
                <p:nvPr/>
              </p:nvCxnSpPr>
              <p:spPr>
                <a:xfrm>
                  <a:off x="1967117" y="5190851"/>
                  <a:ext cx="0" cy="416930"/>
                </a:xfrm>
                <a:prstGeom prst="line">
                  <a:avLst/>
                </a:prstGeom>
                <a:ln w="635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499068F-789C-41B5-B62D-533629834776}"/>
                </a:ext>
              </a:extLst>
            </p:cNvPr>
            <p:cNvGrpSpPr/>
            <p:nvPr userDrawn="1"/>
          </p:nvGrpSpPr>
          <p:grpSpPr>
            <a:xfrm>
              <a:off x="3802839" y="1288752"/>
              <a:ext cx="3556138" cy="523220"/>
              <a:chOff x="3812911" y="1312822"/>
              <a:chExt cx="3556138" cy="52322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B14420-5A0A-481F-9B50-4C14210490A7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Subtitle1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F071EC-6E99-4D76-8C7A-8F2D6A5D6E26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Subtitle2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D7433-BD8D-449F-84B6-94B2A160864E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Subtitle3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6C6AF3F-6315-4C3B-85CE-14B5E18EB5F5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Subtitle4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4263FBA-390F-44DA-A850-0B8383622D26}"/>
                </a:ext>
              </a:extLst>
            </p:cNvPr>
            <p:cNvGrpSpPr/>
            <p:nvPr userDrawn="1"/>
          </p:nvGrpSpPr>
          <p:grpSpPr>
            <a:xfrm>
              <a:off x="3802839" y="2353972"/>
              <a:ext cx="3556138" cy="523220"/>
              <a:chOff x="3812911" y="1312822"/>
              <a:chExt cx="3556138" cy="52322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9B693E-6F8A-41EB-AFFB-B27FC230B2D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Subtitle1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281D95-9175-4D1F-BA08-EB1FF0DDE2F5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Subtitle2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8A5A53-84C5-48EC-85C4-04266521DE2D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Subtitle3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750E6C3-656F-44CB-98CD-75DE5CD89440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Subtitle4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095116F-25DE-4247-898D-6871A47122BC}"/>
                </a:ext>
              </a:extLst>
            </p:cNvPr>
            <p:cNvGrpSpPr/>
            <p:nvPr userDrawn="1"/>
          </p:nvGrpSpPr>
          <p:grpSpPr>
            <a:xfrm>
              <a:off x="3812911" y="3416899"/>
              <a:ext cx="3556138" cy="523220"/>
              <a:chOff x="3812911" y="1312822"/>
              <a:chExt cx="3556138" cy="52322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E6475-64A3-4A74-B425-56ED84130A95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Subtitle1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D58B04-0471-4FE8-A6BF-086D392F58E2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Subtitle2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3F4A34-10D6-44AD-A1D1-F6385BC46DF3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Subtitle3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648E0-CF8D-4C2B-9FAF-D40A76ACED0E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Subtitle4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BC098EA-47E8-4B37-AD8C-4EB09A347D6E}"/>
                </a:ext>
              </a:extLst>
            </p:cNvPr>
            <p:cNvGrpSpPr/>
            <p:nvPr userDrawn="1"/>
          </p:nvGrpSpPr>
          <p:grpSpPr>
            <a:xfrm>
              <a:off x="3802839" y="4483734"/>
              <a:ext cx="3556138" cy="523220"/>
              <a:chOff x="3812911" y="1312822"/>
              <a:chExt cx="3556138" cy="5232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BCD21-DC5B-4B34-966F-64F07EDC0008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Subtitle1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CB8E18-C983-45B1-BDA2-30A292DF1D47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Subtitle2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44F97C6-B61F-4C7F-B9CE-21BF52E6BF1B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Subtitle3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D9EC8F8-F874-4CAE-8751-D7B9B38BC0D1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Subtitle4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6F76554-DF11-4426-99D6-B3F84FB2F742}"/>
                </a:ext>
              </a:extLst>
            </p:cNvPr>
            <p:cNvGrpSpPr/>
            <p:nvPr userDrawn="1"/>
          </p:nvGrpSpPr>
          <p:grpSpPr>
            <a:xfrm>
              <a:off x="3792767" y="5546997"/>
              <a:ext cx="3556138" cy="523220"/>
              <a:chOff x="3812911" y="1312822"/>
              <a:chExt cx="3556138" cy="52322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222E68-6D38-4248-888B-94CA341624CF}"/>
                  </a:ext>
                </a:extLst>
              </p:cNvPr>
              <p:cNvSpPr txBox="1"/>
              <p:nvPr/>
            </p:nvSpPr>
            <p:spPr>
              <a:xfrm>
                <a:off x="381291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Subtitle1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2E47F8-1E09-4717-A477-24F4B9991F1E}"/>
                  </a:ext>
                </a:extLst>
              </p:cNvPr>
              <p:cNvSpPr txBox="1"/>
              <p:nvPr/>
            </p:nvSpPr>
            <p:spPr>
              <a:xfrm>
                <a:off x="4710880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Subtitle2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7A8943-A84A-4A42-B0A6-AA4E3F436FC5}"/>
                  </a:ext>
                </a:extLst>
              </p:cNvPr>
              <p:cNvSpPr txBox="1"/>
              <p:nvPr/>
            </p:nvSpPr>
            <p:spPr>
              <a:xfrm>
                <a:off x="5601052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Subtitle3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05E2B0-6C79-474B-A643-4FA677885654}"/>
                  </a:ext>
                </a:extLst>
              </p:cNvPr>
              <p:cNvSpPr txBox="1"/>
              <p:nvPr/>
            </p:nvSpPr>
            <p:spPr>
              <a:xfrm>
                <a:off x="6499021" y="1312822"/>
                <a:ext cx="870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0" i="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Subtitle4</a:t>
                </a:r>
                <a:endParaRPr lang="ko-KR" altLang="en-US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267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3630A9-AFD1-4856-AAED-EC0C0E723E12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B2BB8-FE2A-41E7-96B9-5A3DC7588F7B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0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Index</a:t>
            </a:r>
            <a:endParaRPr lang="ko-KR" altLang="en-US" sz="4000" b="1" i="0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EBB506-6988-4AA1-A16A-00877FC2CC41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CC6306-369E-4ECC-A63C-3CA630D76CBE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Abstract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87BB9BA-80A8-4114-9D89-831DCA655C4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01AC887-E2CD-452D-9156-3B0A7F8D9F8B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5414F2-97CF-4C11-93BC-D5BD9D5486BF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Introduction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767A52F-E083-4F09-A0BA-E6D3686E8C43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579DC1-8591-4325-9055-FC3E340616BB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Approach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588D27-07A1-4CD0-BF0F-4BDD5917B05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904AD-AF7B-4DB1-81EE-4F7FAF5E0BFD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Application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1D69E74-970D-4586-BF9A-9BF09271BC0D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7E26E6-830D-4FA6-BF41-7000351F410E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Limitation &amp; Future Work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CF1E38B-E133-4D39-AED9-A3ADB11F8726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CD61D32C-2434-445D-9D5C-EA64E0F59EB3}"/>
                  </a:ext>
                </a:extLst>
              </p:cNvPr>
              <p:cNvCxnSpPr>
                <a:stCxn id="22" idx="2"/>
                <a:endCxn id="23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3DB6EBC-6424-442A-B3A4-050D6252A39E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1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920D775-733F-4FF3-92B3-B2B1CFAA2988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2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D974E1F-4275-401B-A43E-C131B82BEA03}"/>
                  </a:ext>
                </a:extLst>
              </p:cNvPr>
              <p:cNvCxnSpPr>
                <a:stCxn id="23" idx="2"/>
                <a:endCxn id="25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FA732D2-6909-4883-9B80-96C43D6E2988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3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8FB2127-A7E5-4C72-A144-2E1F28FE2C12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4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D32D71A-C1BF-4D11-A7CF-F70F71D2A48B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F860A10-65FA-4461-83D5-F8AA958ED152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5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1F8F4C5-1B29-4F1E-967C-94215B098CE5}"/>
                  </a:ext>
                </a:extLst>
              </p:cNvPr>
              <p:cNvCxnSpPr>
                <a:stCxn id="26" idx="2"/>
                <a:endCxn id="28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1975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406585-3042-4997-9AFE-357A67BB82AF}"/>
              </a:ext>
            </a:extLst>
          </p:cNvPr>
          <p:cNvSpPr/>
          <p:nvPr userDrawn="1"/>
        </p:nvSpPr>
        <p:spPr>
          <a:xfrm>
            <a:off x="0" y="0"/>
            <a:ext cx="2119086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5B69F4-452C-4A47-86CC-332E87FADBD8}"/>
              </a:ext>
            </a:extLst>
          </p:cNvPr>
          <p:cNvSpPr txBox="1"/>
          <p:nvPr userDrawn="1"/>
        </p:nvSpPr>
        <p:spPr>
          <a:xfrm>
            <a:off x="261257" y="274793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0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Index</a:t>
            </a:r>
            <a:endParaRPr lang="ko-KR" altLang="en-US" sz="4000" b="1" i="0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4257A9-9EF2-45DC-A7C1-7027457840DC}"/>
              </a:ext>
            </a:extLst>
          </p:cNvPr>
          <p:cNvGrpSpPr/>
          <p:nvPr userDrawn="1"/>
        </p:nvGrpSpPr>
        <p:grpSpPr>
          <a:xfrm>
            <a:off x="2916262" y="647786"/>
            <a:ext cx="7061890" cy="5222558"/>
            <a:chOff x="2668612" y="735058"/>
            <a:chExt cx="7061890" cy="52225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8FF15B-6772-4BC1-BE15-6C91516240AB}"/>
                </a:ext>
              </a:extLst>
            </p:cNvPr>
            <p:cNvSpPr txBox="1"/>
            <p:nvPr/>
          </p:nvSpPr>
          <p:spPr>
            <a:xfrm>
              <a:off x="3387395" y="735058"/>
              <a:ext cx="242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Abstract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0D52015-92EB-43A5-A8AA-466B20AE1B8F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3314946" y="138139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1DEFD6-2EA1-47FB-9ED2-1A80FA21ED6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314946" y="2444660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A497D-D93D-4CF0-A83D-D9BDF071120B}"/>
                </a:ext>
              </a:extLst>
            </p:cNvPr>
            <p:cNvSpPr txBox="1"/>
            <p:nvPr/>
          </p:nvSpPr>
          <p:spPr>
            <a:xfrm>
              <a:off x="3387394" y="1798327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Introduction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BB3AFBB-C4A2-440C-8434-1508DAE0BB8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3507927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C194F8-550C-4C12-B1BD-862B13FD2545}"/>
                </a:ext>
              </a:extLst>
            </p:cNvPr>
            <p:cNvSpPr txBox="1"/>
            <p:nvPr/>
          </p:nvSpPr>
          <p:spPr>
            <a:xfrm>
              <a:off x="3387394" y="2861594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Approach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C86B7EE-8AD2-4AFE-A6B6-D6728FE78A32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4571191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C6498-3AE2-4661-9539-802350C06C7A}"/>
                </a:ext>
              </a:extLst>
            </p:cNvPr>
            <p:cNvSpPr txBox="1"/>
            <p:nvPr/>
          </p:nvSpPr>
          <p:spPr>
            <a:xfrm>
              <a:off x="3387394" y="3924858"/>
              <a:ext cx="323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Application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2505E35-B17E-44C1-A3BF-8BEA8B65EF3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946" y="5634452"/>
              <a:ext cx="6053616" cy="0"/>
            </a:xfrm>
            <a:prstGeom prst="line">
              <a:avLst/>
            </a:prstGeom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EF71A2-7698-4B17-980A-8572D6CF48E7}"/>
                </a:ext>
              </a:extLst>
            </p:cNvPr>
            <p:cNvSpPr txBox="1"/>
            <p:nvPr/>
          </p:nvSpPr>
          <p:spPr>
            <a:xfrm>
              <a:off x="3387394" y="4988119"/>
              <a:ext cx="6343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Limitation &amp; Future Work</a:t>
              </a:r>
              <a:endParaRPr lang="ko-KR" altLang="en-US" sz="3600" b="1" i="0" dirty="0"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6E62ABA-74CD-4C4C-A55F-F29D39208B9A}"/>
                </a:ext>
              </a:extLst>
            </p:cNvPr>
            <p:cNvGrpSpPr/>
            <p:nvPr/>
          </p:nvGrpSpPr>
          <p:grpSpPr>
            <a:xfrm>
              <a:off x="2668612" y="1058224"/>
              <a:ext cx="646334" cy="4899392"/>
              <a:chOff x="1643950" y="1354720"/>
              <a:chExt cx="646334" cy="4899392"/>
            </a:xfrm>
          </p:grpSpPr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FCB174E0-3C8C-4255-A8A6-EDE378E21E5C}"/>
                  </a:ext>
                </a:extLst>
              </p:cNvPr>
              <p:cNvCxnSpPr>
                <a:stCxn id="45" idx="2"/>
                <a:endCxn id="46" idx="0"/>
              </p:cNvCxnSpPr>
              <p:nvPr/>
            </p:nvCxnSpPr>
            <p:spPr>
              <a:xfrm>
                <a:off x="1967117" y="2001051"/>
                <a:ext cx="0" cy="416939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7F4A7C50-C909-4EA5-A782-2BD5C77CC991}"/>
                  </a:ext>
                </a:extLst>
              </p:cNvPr>
              <p:cNvSpPr/>
              <p:nvPr/>
            </p:nvSpPr>
            <p:spPr>
              <a:xfrm>
                <a:off x="1643950" y="13547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1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5F6FC4D-DD4F-4F7C-99AC-A7BAF75CC58C}"/>
                  </a:ext>
                </a:extLst>
              </p:cNvPr>
              <p:cNvSpPr/>
              <p:nvPr/>
            </p:nvSpPr>
            <p:spPr>
              <a:xfrm>
                <a:off x="1643950" y="241799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2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5B3DF4C-73DA-4EDF-97A1-10B1A763BEF1}"/>
                  </a:ext>
                </a:extLst>
              </p:cNvPr>
              <p:cNvCxnSpPr>
                <a:stCxn id="46" idx="2"/>
                <a:endCxn id="48" idx="0"/>
              </p:cNvCxnSpPr>
              <p:nvPr/>
            </p:nvCxnSpPr>
            <p:spPr>
              <a:xfrm>
                <a:off x="1967117" y="3064321"/>
                <a:ext cx="0" cy="416935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E4A37E3A-BFB9-4DCD-A766-3F340E2183BF}"/>
                  </a:ext>
                </a:extLst>
              </p:cNvPr>
              <p:cNvSpPr/>
              <p:nvPr/>
            </p:nvSpPr>
            <p:spPr>
              <a:xfrm>
                <a:off x="1643950" y="3481256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3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6A3EEF2-5BEE-449E-95AB-E687975F6164}"/>
                  </a:ext>
                </a:extLst>
              </p:cNvPr>
              <p:cNvSpPr/>
              <p:nvPr/>
            </p:nvSpPr>
            <p:spPr>
              <a:xfrm>
                <a:off x="1643950" y="4544520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4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B4AE7B8-840B-4EDC-9021-178B872F38DD}"/>
                  </a:ext>
                </a:extLst>
              </p:cNvPr>
              <p:cNvCxnSpPr>
                <a:stCxn id="48" idx="2"/>
                <a:endCxn id="49" idx="0"/>
              </p:cNvCxnSpPr>
              <p:nvPr/>
            </p:nvCxnSpPr>
            <p:spPr>
              <a:xfrm>
                <a:off x="1967117" y="4127587"/>
                <a:ext cx="0" cy="416933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8A0E030-B17A-4504-92E2-3E5F44F6C096}"/>
                  </a:ext>
                </a:extLst>
              </p:cNvPr>
              <p:cNvSpPr/>
              <p:nvPr/>
            </p:nvSpPr>
            <p:spPr>
              <a:xfrm>
                <a:off x="1643950" y="5607781"/>
                <a:ext cx="646334" cy="6463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i="0" dirty="0">
                    <a:latin typeface="NanumSquareOTF ExtraBold" panose="020B0600000101010101" pitchFamily="34" charset="-127"/>
                    <a:ea typeface="NanumSquareOTF ExtraBold" panose="020B0600000101010101" pitchFamily="34" charset="-127"/>
                  </a:rPr>
                  <a:t>5</a:t>
                </a:r>
                <a:endParaRPr lang="ko-KR" altLang="en-US" sz="3200" b="1" i="0" dirty="0">
                  <a:latin typeface="NanumSquareOTF ExtraBold" panose="020B0600000101010101" pitchFamily="34" charset="-127"/>
                  <a:ea typeface="NanumSquareOTF ExtraBold" panose="020B0600000101010101" pitchFamily="34" charset="-127"/>
                </a:endParaRP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98B3ED76-64D8-4913-9F8C-D9CE3A1E3843}"/>
                  </a:ext>
                </a:extLst>
              </p:cNvPr>
              <p:cNvCxnSpPr>
                <a:stCxn id="49" idx="2"/>
                <a:endCxn id="51" idx="0"/>
              </p:cNvCxnSpPr>
              <p:nvPr/>
            </p:nvCxnSpPr>
            <p:spPr>
              <a:xfrm>
                <a:off x="1967117" y="5190851"/>
                <a:ext cx="0" cy="416930"/>
              </a:xfrm>
              <a:prstGeom prst="line">
                <a:avLst/>
              </a:prstGeom>
              <a:ln w="63500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126CBF3-ADDF-4DF9-A289-1568F4ACC14D}"/>
              </a:ext>
            </a:extLst>
          </p:cNvPr>
          <p:cNvGrpSpPr/>
          <p:nvPr userDrawn="1"/>
        </p:nvGrpSpPr>
        <p:grpSpPr>
          <a:xfrm>
            <a:off x="3757647" y="2375002"/>
            <a:ext cx="2776494" cy="307780"/>
            <a:chOff x="3707569" y="1379479"/>
            <a:chExt cx="2776494" cy="30778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6353E3-0BF1-4CD2-B1F0-1A3EEC20BE0F}"/>
                </a:ext>
              </a:extLst>
            </p:cNvPr>
            <p:cNvSpPr txBox="1"/>
            <p:nvPr/>
          </p:nvSpPr>
          <p:spPr>
            <a:xfrm>
              <a:off x="3707569" y="1379482"/>
              <a:ext cx="155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Background</a:t>
              </a:r>
              <a:endPara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78D7A7B-F1A7-40B5-8A87-5CDB669C297A}"/>
                </a:ext>
              </a:extLst>
            </p:cNvPr>
            <p:cNvSpPr txBox="1"/>
            <p:nvPr/>
          </p:nvSpPr>
          <p:spPr>
            <a:xfrm>
              <a:off x="4830620" y="1379479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Related work</a:t>
              </a:r>
              <a:endPara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76FFDE-AE4D-49C9-B532-BAFA65EFFD74}"/>
              </a:ext>
            </a:extLst>
          </p:cNvPr>
          <p:cNvGrpSpPr/>
          <p:nvPr userDrawn="1"/>
        </p:nvGrpSpPr>
        <p:grpSpPr>
          <a:xfrm>
            <a:off x="3757647" y="3432108"/>
            <a:ext cx="2995127" cy="315470"/>
            <a:chOff x="3830172" y="1408551"/>
            <a:chExt cx="2995127" cy="3154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7525CE1-3852-4E02-9486-991427EBEDCA}"/>
                </a:ext>
              </a:extLst>
            </p:cNvPr>
            <p:cNvSpPr txBox="1"/>
            <p:nvPr/>
          </p:nvSpPr>
          <p:spPr>
            <a:xfrm>
              <a:off x="3830172" y="1408551"/>
              <a:ext cx="19942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Implementation</a:t>
              </a:r>
              <a:endPara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73FD73-AFD5-4C78-915B-54229954D9C5}"/>
                </a:ext>
              </a:extLst>
            </p:cNvPr>
            <p:cNvSpPr txBox="1"/>
            <p:nvPr/>
          </p:nvSpPr>
          <p:spPr>
            <a:xfrm>
              <a:off x="5171856" y="1416244"/>
              <a:ext cx="1653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0" i="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Evaluation</a:t>
              </a:r>
              <a:endParaRPr lang="ko-KR" altLang="en-US" sz="1400" b="0" i="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06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95EBB7-857D-4EE1-B071-08AA87D3CC9D}"/>
              </a:ext>
            </a:extLst>
          </p:cNvPr>
          <p:cNvSpPr/>
          <p:nvPr userDrawn="1"/>
        </p:nvSpPr>
        <p:spPr>
          <a:xfrm>
            <a:off x="831850" y="0"/>
            <a:ext cx="11360150" cy="458946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DB57-060D-475F-97E7-3C56EE7C3277}"/>
              </a:ext>
            </a:extLst>
          </p:cNvPr>
          <p:cNvSpPr/>
          <p:nvPr userDrawn="1"/>
        </p:nvSpPr>
        <p:spPr>
          <a:xfrm>
            <a:off x="0" y="4545874"/>
            <a:ext cx="844550" cy="2312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C56A48-8573-4EDA-AEA4-899E34290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4B85A4-61C9-4C1E-A9B8-C756C68B7F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97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E32C32-708A-46FE-B2BF-E2582A5CFECB}"/>
              </a:ext>
            </a:extLst>
          </p:cNvPr>
          <p:cNvSpPr/>
          <p:nvPr userDrawn="1"/>
        </p:nvSpPr>
        <p:spPr>
          <a:xfrm>
            <a:off x="0" y="6604808"/>
            <a:ext cx="12192000" cy="2531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i="0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8B39B-40D6-4F74-9FBB-90AC4F43D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2pPr>
            <a:lvl3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3pPr>
            <a:lvl4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4pPr>
            <a:lvl5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FB53C2-1FD9-402A-8FB4-53650857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  <a:lvl2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2pPr>
            <a:lvl3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3pPr>
            <a:lvl4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4pPr>
            <a:lvl5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1CC2F69D-8274-4ECD-962D-EA14C9FE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NanumSquareOTF Bold" panose="020B0600000101010101" pitchFamily="34" charset="-127"/>
                <a:ea typeface="NanumSquareOTF Bold" panose="020B060000010101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654967BC-DB9D-46D2-9F01-9F901ECD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FBBD721B-7E04-4DD8-BE86-FDFFE60B58A3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028CA04-44E2-4B57-B9AA-BBF6B5AD4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b="1" i="0" kern="1200" dirty="0">
                <a:solidFill>
                  <a:schemeClr val="bg1">
                    <a:lumMod val="9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r>
              <a:rPr lang="en-US" altLang="ko-KR"/>
              <a:t>IIPL</a:t>
            </a:r>
            <a:endParaRPr 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7114BF39-C3D4-441E-ABD2-5E691A700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b="1" i="0" kern="1200" smtClean="0"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8FDD176-8826-4360-9976-2C3AB42D7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9" y="6562348"/>
            <a:ext cx="896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fld id="{0D44D657-15B0-4F1B-B34F-D17B9C794938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25E607C2-6B10-4622-AF8C-3159F48D4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Helvetica Neue" pitchFamily="50" charset="0"/>
                <a:ea typeface="+mn-ea"/>
                <a:cs typeface="+mn-cs"/>
              </a:defRPr>
            </a:lvl1pPr>
          </a:lstStyle>
          <a:p>
            <a:r>
              <a:rPr lang="en-US" altLang="ko-KR" dirty="0"/>
              <a:t>IIPL</a:t>
            </a:r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F212436F-E15C-480F-91B2-3562ED37D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ko-KR" altLang="en-US" sz="1000" kern="1200" smtClean="0">
                <a:solidFill>
                  <a:schemeClr val="bg1"/>
                </a:solidFill>
                <a:latin typeface="Helvetica Neue" pitchFamily="50" charset="0"/>
                <a:ea typeface="+mn-ea"/>
                <a:cs typeface="+mn-cs"/>
              </a:defRPr>
            </a:lvl1pPr>
          </a:lstStyle>
          <a:p>
            <a:fld id="{A1E35E8E-02CE-4456-B943-212403C084F4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5" r:id="rId4"/>
    <p:sldLayoutId id="2147483664" r:id="rId5"/>
    <p:sldLayoutId id="2147483661" r:id="rId6"/>
    <p:sldLayoutId id="2147483662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07B7FF9-20B5-4B02-AE1C-1E1FE97E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99" y="1838131"/>
            <a:ext cx="11102127" cy="1158057"/>
          </a:xfrm>
        </p:spPr>
        <p:txBody>
          <a:bodyPr/>
          <a:lstStyle/>
          <a:p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낯선 데이터를 활용한 </a:t>
            </a:r>
            <a:b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과잉신뢰 완화</a:t>
            </a:r>
            <a:r>
              <a:rPr lang="en-US" altLang="ko-KR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텍스트 증강 기법</a:t>
            </a:r>
            <a:endParaRPr lang="en-US" altLang="ko-KR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9FE57-F84D-41DC-8ADC-D9F7AFA370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5999" y="3286800"/>
            <a:ext cx="8944591" cy="443403"/>
          </a:xfrm>
        </p:spPr>
        <p:txBody>
          <a:bodyPr/>
          <a:lstStyle/>
          <a:p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이준호</a:t>
            </a:r>
            <a:r>
              <a:rPr lang="en-US" altLang="ko-KR" b="1" baseline="30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송상민</a:t>
            </a:r>
            <a:r>
              <a:rPr lang="en-US" altLang="ko-KR" b="1" baseline="30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최주환</a:t>
            </a:r>
            <a:r>
              <a:rPr lang="en-US" altLang="ko-KR" b="1" baseline="30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박주형</a:t>
            </a:r>
            <a:r>
              <a:rPr lang="en-US" altLang="ko-KR" b="1" baseline="30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진교훈</a:t>
            </a:r>
            <a:r>
              <a:rPr lang="en-US" altLang="ko-KR" b="1" baseline="30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김영빈</a:t>
            </a:r>
            <a:r>
              <a:rPr lang="en-US" altLang="ko-KR" b="1" baseline="30000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FA6E4-D0BF-4720-9073-8355509764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03"/>
          <a:stretch/>
        </p:blipFill>
        <p:spPr>
          <a:xfrm>
            <a:off x="3623025" y="5598086"/>
            <a:ext cx="901700" cy="527957"/>
          </a:xfrm>
          <a:prstGeom prst="rect">
            <a:avLst/>
          </a:prstGeom>
        </p:spPr>
      </p:pic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F66B2B2-2CC2-3F0B-432E-D3A4AEE8C7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000" y="4490320"/>
            <a:ext cx="3111665" cy="1771650"/>
          </a:xfrm>
        </p:spPr>
        <p:txBody>
          <a:bodyPr/>
          <a:lstStyle/>
          <a:p>
            <a:endParaRPr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Juhwan</a:t>
            </a: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Choi</a:t>
            </a:r>
            <a:b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gold5230@cau.ac.kr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8EBFC1-05B9-2C98-1F0F-664526004847}"/>
              </a:ext>
            </a:extLst>
          </p:cNvPr>
          <p:cNvSpPr txBox="1"/>
          <p:nvPr/>
        </p:nvSpPr>
        <p:spPr>
          <a:xfrm>
            <a:off x="755998" y="3808994"/>
            <a:ext cx="36454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</a:t>
            </a:r>
            <a:r>
              <a:rPr kumimoji="1"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중앙대학교 </a:t>
            </a:r>
            <a:r>
              <a:rPr kumimoji="1"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AI</a:t>
            </a:r>
            <a:r>
              <a:rPr kumimoji="1"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학과</a:t>
            </a:r>
            <a:endParaRPr kumimoji="1" lang="en-US" altLang="ko-KR" sz="16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r>
              <a:rPr kumimoji="1"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</a:t>
            </a:r>
            <a:r>
              <a:rPr kumimoji="1"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중앙대학교 전자전기공학부</a:t>
            </a:r>
            <a:endParaRPr kumimoji="1" lang="en-US" altLang="ko-KR" sz="16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r>
              <a:rPr kumimoji="1"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 </a:t>
            </a:r>
            <a:r>
              <a:rPr kumimoji="1"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중앙대학교 컴퓨터공학부</a:t>
            </a:r>
            <a:endParaRPr kumimoji="1" lang="en-US" altLang="ko-KR" sz="16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r>
              <a:rPr kumimoji="1" lang="en-US" altLang="ko-KR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</a:t>
            </a:r>
            <a:r>
              <a:rPr kumimoji="1" lang="ko-KR" altLang="en-US" sz="16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중앙대학교 첨단영상대학원</a:t>
            </a:r>
            <a:endParaRPr kumimoji="1" lang="ko-Kore-KR" altLang="en-US" sz="16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11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>
                <a:latin typeface="+mj-ea"/>
              </a:rPr>
              <a:t>Methodology</a:t>
            </a:r>
            <a:endParaRPr lang="ko-KR" altLang="en-US" sz="6600" dirty="0">
              <a:latin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>
                <a:latin typeface="+mj-ea"/>
                <a:ea typeface="+mj-ea"/>
              </a:rPr>
              <a:t>Text Similarity</a:t>
            </a:r>
          </a:p>
          <a:p>
            <a:r>
              <a:rPr lang="en-US" altLang="ko-KR" sz="2800" dirty="0">
                <a:latin typeface="+mj-ea"/>
                <a:ea typeface="+mj-ea"/>
              </a:rPr>
              <a:t>Labeling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899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28A1A-975D-FE19-D875-F6916508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Methodology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FFF57A-359E-B1B9-5ADE-A0AE0AF0EE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FAB468-7818-4FE9-0359-67FD733A8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E416A1-6D31-3E2F-5DA7-040FA60CA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11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FA9AD-CA80-6D71-0F4E-D72FC5CAD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65" y="2804819"/>
            <a:ext cx="7034668" cy="335967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7553E7-E7D7-F3D4-9072-3EC7F11840B4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9BA5D1-FA3E-AD1E-4A1F-F60269DA557C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데이터 세트 간의 유사도를 비교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93DBA4-B83A-E34D-1971-5C410786B576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유사도가 낮은 데이터 세트를 활용</a:t>
              </a:r>
              <a:endParaRPr kumimoji="1" lang="ko-Kore-KR" altLang="en-US" sz="32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08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A39F83BA-85A3-BC85-7A0D-C59B6A40D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764234"/>
            <a:ext cx="3572720" cy="37163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A28A1A-975D-FE19-D875-F6916508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Methodology: Sentence-BERT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FFF57A-359E-B1B9-5ADE-A0AE0AF0EE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FAB468-7818-4FE9-0359-67FD733A8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E416A1-6D31-3E2F-5DA7-040FA60CA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12</a:t>
            </a:fld>
            <a:endParaRPr 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E0DD55-1060-BE77-2EB0-64A3EDFE7556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F41E40-544E-0F38-E088-150A382AF44F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Sentence BERT(SBERT)</a:t>
              </a:r>
              <a:endParaRPr kumimoji="1" lang="ko-Kore-KR" altLang="en-US" sz="40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AF467F-C65F-9308-9A00-356A1D7C85CB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문장 </a:t>
              </a:r>
              <a:r>
                <a:rPr kumimoji="1" lang="ko-KR" altLang="en-US" sz="3200" dirty="0" err="1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임베딩을</a:t>
              </a:r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도출해 코사인 유사도를 측정</a:t>
              </a:r>
              <a:endParaRPr kumimoji="1" lang="ko-Kore-KR" altLang="en-US" sz="32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603402-251B-1B9A-F67E-CD873554D69A}"/>
                  </a:ext>
                </a:extLst>
              </p:cNvPr>
              <p:cNvSpPr txBox="1"/>
              <p:nvPr/>
            </p:nvSpPr>
            <p:spPr>
              <a:xfrm>
                <a:off x="2765461" y="3086796"/>
                <a:ext cx="6099858" cy="981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0" dirty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altLang="ko-KR" sz="1800" b="1" i="0" dirty="0" smtClean="0">
                              <a:latin typeface="Cambria Math" panose="02040503050406030204" pitchFamily="18" charset="0"/>
                            </a:rPr>
                            <m:t>𝐞𝐦𝐛𝐞𝐝𝐝𝐢𝐧𝐠</m:t>
                          </m:r>
                        </m:sub>
                      </m:sSub>
                      <m:r>
                        <a:rPr lang="en-US" altLang="ko-KR" sz="1800" b="1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1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1800" b="1" i="0" dirty="0" smtClean="0">
                                  <a:latin typeface="Cambria Math" panose="02040503050406030204" pitchFamily="18" charset="0"/>
                                </a:rPr>
                                <m:t>𝐒𝐁𝐄𝐑𝐓</m:t>
                              </m:r>
                              <m:d>
                                <m:dPr>
                                  <m:ctrlPr>
                                    <a:rPr lang="en-US" altLang="ko-KR" sz="18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8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800" b="1" i="0" dirty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altLang="ko-KR" sz="1800" b="1" i="0" dirty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1" i="0" dirty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sz="18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smtClean="0">
                          <a:latin typeface="Cambria Math" panose="02040503050406030204" pitchFamily="18" charset="0"/>
                        </a:rPr>
                        <m:t>𝐒𝐢𝐦𝐢𝐥𝐚𝐫𝐢𝐭𝐲</m:t>
                      </m:r>
                      <m:d>
                        <m:d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800" b="1" i="0" smtClean="0"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en-US" altLang="ko-KR" sz="1800" b="1" i="0" smtClean="0">
                                  <a:latin typeface="Cambria Math" panose="02040503050406030204" pitchFamily="18" charset="0"/>
                                </a:rPr>
                                <m:t>𝐞𝐦𝐛</m:t>
                              </m:r>
                            </m:sub>
                            <m:sup>
                              <m:r>
                                <a:rPr lang="en-US" altLang="ko-KR" sz="1800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</m:sup>
                          </m:sSubSup>
                          <m:r>
                            <a:rPr lang="en-US" altLang="ko-KR" sz="18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sz="1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800" b="1" i="0"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</m:e>
                            <m:sub>
                              <m:r>
                                <a:rPr lang="en-US" altLang="ko-KR" sz="1800" b="1" i="0">
                                  <a:latin typeface="Cambria Math" panose="02040503050406030204" pitchFamily="18" charset="0"/>
                                </a:rPr>
                                <m:t>𝐞𝐦𝐛</m:t>
                              </m:r>
                            </m:sub>
                            <m:sup>
                              <m:r>
                                <a:rPr lang="en-US" altLang="ko-KR" sz="1800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sup>
                          </m:sSubSup>
                        </m:e>
                      </m:d>
                      <m:r>
                        <a:rPr lang="en-US" altLang="ko-KR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1" i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altLang="ko-KR" sz="1800" b="1" i="0">
                              <a:latin typeface="Cambria Math" panose="02040503050406030204" pitchFamily="18" charset="0"/>
                            </a:rPr>
                            <m:t>𝐞𝐦𝐛</m:t>
                          </m:r>
                        </m:sub>
                        <m:sup>
                          <m:r>
                            <a:rPr lang="en-US" altLang="ko-KR" sz="1800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sup>
                      </m:sSubSup>
                      <m:r>
                        <a:rPr lang="en-US" altLang="ko-KR" sz="1800" b="1" i="0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altLang="ko-KR" sz="1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800" b="1" i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a:rPr lang="en-US" altLang="ko-KR" sz="1800" b="1" i="0">
                              <a:latin typeface="Cambria Math" panose="02040503050406030204" pitchFamily="18" charset="0"/>
                            </a:rPr>
                            <m:t>𝐞𝐦𝐛</m:t>
                          </m:r>
                        </m:sub>
                        <m:sup>
                          <m:r>
                            <a:rPr lang="en-US" altLang="ko-KR" sz="18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sup>
                      </m:sSubSup>
                      <m:d>
                        <m:d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ko-KR" sz="1800" b="1" i="0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sz="1800" b="1" i="0" smtClean="0"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</m:oMath>
                  </m:oMathPara>
                </a14:m>
                <a:endParaRPr lang="en-US" altLang="ko-KR" sz="1600" b="1" dirty="0">
                  <a:latin typeface="NanumSquareOTF Bold" panose="020B0600000101010101" pitchFamily="34" charset="-127"/>
                  <a:ea typeface="NanumSquareOTF Bold" panose="020B0600000101010101" pitchFamily="34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603402-251B-1B9A-F67E-CD873554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461" y="3086796"/>
                <a:ext cx="6099858" cy="981807"/>
              </a:xfrm>
              <a:prstGeom prst="rect">
                <a:avLst/>
              </a:prstGeom>
              <a:blipFill>
                <a:blip r:embed="rId4"/>
                <a:stretch>
                  <a:fillRect t="-41772" b="-37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B8618319-8BC3-5DBB-0B04-7301D93FF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982" y="2728116"/>
            <a:ext cx="3450542" cy="375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9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8BB77-1C83-603D-614E-A8AC9FFFD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Methodology: Labeling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212884-047E-7471-AF94-46FA10A8C3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33E088-5755-16D2-23EB-F5DF37B62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76C70F-2640-EA01-1F1C-195E607F7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13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539CDB-CF04-972A-F35D-152265E8E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69" y="2863724"/>
            <a:ext cx="5171638" cy="36891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02304D04-DD30-3448-BBB9-45B045813974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809E50-A0A9-3518-BF17-D3B6FD4F341B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유사도가 낮은 데이터 세트를 학습에 추가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33965B-A4D8-9BA5-54A1-91FCCF6B5AE7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균일 분포 </a:t>
              </a:r>
              <a:r>
                <a:rPr kumimoji="1" lang="ko-KR" altLang="en-US" sz="3200" dirty="0" err="1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라벨값을</a:t>
              </a:r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부여</a:t>
              </a:r>
              <a:endParaRPr kumimoji="1" lang="ko-Kore-KR" altLang="en-US" sz="32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66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Experiment 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85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52BEC-296E-44CD-AC02-36F68791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Experiment: Task</a:t>
            </a:r>
            <a:endParaRPr lang="ko-KR" altLang="en-US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A6453B-D003-4D10-960D-1D19E67F0F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b="1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1/31/23</a:t>
            </a:fld>
            <a:endParaRPr 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D35F8C-A92B-494A-9FA4-A557F054C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IIPL</a:t>
            </a:r>
            <a:endParaRPr lang="ko-KR" altLang="en-US" b="1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BCB176-9791-43F3-B921-1BB86970C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b="1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15</a:t>
            </a:fld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76FC88-060D-DAF8-FACF-41604834B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94" y="2856825"/>
            <a:ext cx="6082012" cy="34654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B4EA8E0-C569-6558-97B8-707B88C27CFB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FE0A28-096E-293B-A409-283E7E8A6318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제안하는 방법의 성능을 검증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94F725-9F70-BF43-256F-6D183ECED3C0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텍스트 분류 작업에 적용</a:t>
              </a:r>
              <a:endParaRPr kumimoji="1" lang="ko-Kore-KR" altLang="en-US" sz="32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41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Experiment: Datasets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16</a:t>
            </a:fld>
            <a:endParaRPr lang="en-US" dirty="0"/>
          </a:p>
        </p:txBody>
      </p:sp>
      <p:graphicFrame>
        <p:nvGraphicFramePr>
          <p:cNvPr id="7" name="표 25">
            <a:extLst>
              <a:ext uri="{FF2B5EF4-FFF2-40B4-BE49-F238E27FC236}">
                <a16:creationId xmlns:a16="http://schemas.microsoft.com/office/drawing/2014/main" id="{C553DD98-7F55-7D43-97BF-906C0122F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62120"/>
              </p:ext>
            </p:extLst>
          </p:nvPr>
        </p:nvGraphicFramePr>
        <p:xfrm>
          <a:off x="2430287" y="3151662"/>
          <a:ext cx="7233201" cy="271684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84740">
                  <a:extLst>
                    <a:ext uri="{9D8B030D-6E8A-4147-A177-3AD203B41FA5}">
                      <a16:colId xmlns:a16="http://schemas.microsoft.com/office/drawing/2014/main" val="1390090842"/>
                    </a:ext>
                  </a:extLst>
                </a:gridCol>
                <a:gridCol w="5748461">
                  <a:extLst>
                    <a:ext uri="{9D8B030D-6E8A-4147-A177-3AD203B41FA5}">
                      <a16:colId xmlns:a16="http://schemas.microsoft.com/office/drawing/2014/main" val="1330603943"/>
                    </a:ext>
                  </a:extLst>
                </a:gridCol>
              </a:tblGrid>
              <a:tr h="521975"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Categories</a:t>
                      </a:r>
                      <a:endParaRPr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Example</a:t>
                      </a:r>
                      <a:endParaRPr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62996"/>
                  </a:ext>
                </a:extLst>
              </a:tr>
              <a:tr h="831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Hate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이름도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희한하네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저놈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저거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인상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참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더럽게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생겼어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미생에서도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살인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충동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x-none" altLang="x-none" sz="1600" b="1" i="0" kern="0" dirty="0">
                          <a:solidFill>
                            <a:srgbClr val="0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Apple SD Gothic Neo" panose="02000300000000000000" pitchFamily="2" charset="-127"/>
                        </a:rPr>
                        <a:t>생기던데</a:t>
                      </a:r>
                      <a:r>
                        <a:rPr lang="x-none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</a:t>
                      </a:r>
                      <a:endParaRPr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88277"/>
                  </a:ext>
                </a:extLst>
              </a:tr>
              <a:tr h="831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Offensive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기안 분량좀</a:t>
                      </a:r>
                      <a:r>
                        <a:rPr lang="en-US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... </a:t>
                      </a:r>
                      <a:r>
                        <a:rPr lang="x-none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다른사람나오면 노잼이라 안봄 한혜연은 왜자꾸나오는지</a:t>
                      </a:r>
                      <a:r>
                        <a:rPr lang="en-US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..</a:t>
                      </a:r>
                      <a:r>
                        <a:rPr lang="x-none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박나래로도 충분히 시끄러움 </a:t>
                      </a:r>
                      <a:endParaRPr kumimoji="1"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298029"/>
                  </a:ext>
                </a:extLst>
              </a:tr>
              <a:tr h="5323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None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1,2</a:t>
                      </a:r>
                      <a:r>
                        <a:rPr lang="x-none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 어설펐는데</a:t>
                      </a:r>
                      <a:r>
                        <a:rPr lang="en-US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3,4</a:t>
                      </a:r>
                      <a:r>
                        <a:rPr lang="x-none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 지나서부터는 갈수록 너무 재밌던데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0411027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512FF4A2-851A-96AF-254B-54E63A2A78A9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A59622-7E14-1B92-A804-D1B86211E2A8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Korean Hate Speech Dataset</a:t>
              </a:r>
              <a:endParaRPr kumimoji="1" lang="ko-Kore-KR" altLang="en-US" sz="40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B1675B-2D2C-E83C-B2E8-226C1C093F19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댓글 분류 작업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90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17</a:t>
            </a:fld>
            <a:endParaRPr lang="en-US" dirty="0"/>
          </a:p>
        </p:txBody>
      </p:sp>
      <p:graphicFrame>
        <p:nvGraphicFramePr>
          <p:cNvPr id="7" name="표 25">
            <a:extLst>
              <a:ext uri="{FF2B5EF4-FFF2-40B4-BE49-F238E27FC236}">
                <a16:creationId xmlns:a16="http://schemas.microsoft.com/office/drawing/2014/main" id="{C553DD98-7F55-7D43-97BF-906C0122F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594895"/>
              </p:ext>
            </p:extLst>
          </p:nvPr>
        </p:nvGraphicFramePr>
        <p:xfrm>
          <a:off x="2479398" y="3431894"/>
          <a:ext cx="7233201" cy="218453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84740">
                  <a:extLst>
                    <a:ext uri="{9D8B030D-6E8A-4147-A177-3AD203B41FA5}">
                      <a16:colId xmlns:a16="http://schemas.microsoft.com/office/drawing/2014/main" val="1390090842"/>
                    </a:ext>
                  </a:extLst>
                </a:gridCol>
                <a:gridCol w="5748461">
                  <a:extLst>
                    <a:ext uri="{9D8B030D-6E8A-4147-A177-3AD203B41FA5}">
                      <a16:colId xmlns:a16="http://schemas.microsoft.com/office/drawing/2014/main" val="1330603943"/>
                    </a:ext>
                  </a:extLst>
                </a:gridCol>
              </a:tblGrid>
              <a:tr h="521975"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Categories</a:t>
                      </a:r>
                      <a:endParaRPr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Example</a:t>
                      </a:r>
                      <a:endParaRPr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62996"/>
                  </a:ext>
                </a:extLst>
              </a:tr>
              <a:tr h="831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Positive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설정이 </a:t>
                      </a:r>
                      <a:r>
                        <a:rPr lang="ko-KR" altLang="en-US" sz="160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재밌고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새로운 에피소드 내에서 메인 스토리도 차차 </a:t>
                      </a:r>
                      <a:r>
                        <a:rPr lang="ko-KR" altLang="en-US" sz="160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나오는게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</a:t>
                      </a:r>
                      <a:r>
                        <a:rPr lang="ko-KR" altLang="en-US" sz="160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재밌음</a:t>
                      </a:r>
                      <a:endParaRPr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88277"/>
                  </a:ext>
                </a:extLst>
              </a:tr>
              <a:tr h="831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Negative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감독이</a:t>
                      </a:r>
                      <a:r>
                        <a:rPr lang="en-US" altLang="x-none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</a:t>
                      </a:r>
                      <a:r>
                        <a:rPr lang="ko-KR" altLang="en-US" sz="160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럼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먹고 영화 만들었나 보다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.. 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관객에게 뭘 말하는지도 모르겠고 엉망진창이다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.</a:t>
                      </a:r>
                      <a:endParaRPr kumimoji="1"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298029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2C33A2-95DA-1DF7-316C-C2AD1A1D1872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D1A4D8-B841-08C2-C231-F740E2B1B40D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NSMC: Naver Sentiment Movie Corpus</a:t>
              </a:r>
              <a:endParaRPr kumimoji="1" lang="ko-Kore-KR" altLang="en-US" sz="40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AB2BE6-6B38-4107-9D4C-CF7896680A07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영화 리뷰 분류 작업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5151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18</a:t>
            </a:fld>
            <a:endParaRPr lang="en-US" dirty="0"/>
          </a:p>
        </p:txBody>
      </p:sp>
      <p:graphicFrame>
        <p:nvGraphicFramePr>
          <p:cNvPr id="7" name="표 25">
            <a:extLst>
              <a:ext uri="{FF2B5EF4-FFF2-40B4-BE49-F238E27FC236}">
                <a16:creationId xmlns:a16="http://schemas.microsoft.com/office/drawing/2014/main" id="{C553DD98-7F55-7D43-97BF-906C0122F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557243"/>
              </p:ext>
            </p:extLst>
          </p:nvPr>
        </p:nvGraphicFramePr>
        <p:xfrm>
          <a:off x="2479398" y="2858848"/>
          <a:ext cx="7233201" cy="354597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84740">
                  <a:extLst>
                    <a:ext uri="{9D8B030D-6E8A-4147-A177-3AD203B41FA5}">
                      <a16:colId xmlns:a16="http://schemas.microsoft.com/office/drawing/2014/main" val="1390090842"/>
                    </a:ext>
                  </a:extLst>
                </a:gridCol>
                <a:gridCol w="5748461">
                  <a:extLst>
                    <a:ext uri="{9D8B030D-6E8A-4147-A177-3AD203B41FA5}">
                      <a16:colId xmlns:a16="http://schemas.microsoft.com/office/drawing/2014/main" val="1330603943"/>
                    </a:ext>
                  </a:extLst>
                </a:gridCol>
              </a:tblGrid>
              <a:tr h="521975"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Categories</a:t>
                      </a:r>
                      <a:endParaRPr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Example</a:t>
                      </a:r>
                      <a:endParaRPr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9629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x-none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Politics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국민의당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부산시당 발기인 대회 열려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…26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일 창당대회</a:t>
                      </a:r>
                      <a:endParaRPr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1882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Economy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작년 세탁기 분야 미국특허 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LG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전자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·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삼성전자 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1∼2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위</a:t>
                      </a:r>
                      <a:endParaRPr kumimoji="1"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29802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Society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동탄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2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신도시 분양행복주택 건설에 민간 참여</a:t>
                      </a:r>
                      <a:endParaRPr kumimoji="1"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Culture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울산 오후 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4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시 건조주의보</a:t>
                      </a:r>
                      <a:endParaRPr kumimoji="1"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World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CNN 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트럼프 내부고발자 상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·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하원 </a:t>
                      </a:r>
                      <a:r>
                        <a:rPr lang="ko-KR" altLang="en-US" sz="160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정보위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출석 동의</a:t>
                      </a:r>
                      <a:endParaRPr kumimoji="1"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IT/Science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애플 </a:t>
                      </a:r>
                      <a:r>
                        <a:rPr lang="ko-KR" altLang="en-US" sz="160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퀀텀닷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OLED 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결합 차세대 디스플레이 특허출원</a:t>
                      </a:r>
                      <a:endParaRPr kumimoji="1"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Sport</a:t>
                      </a:r>
                      <a:endParaRPr kumimoji="1" lang="x-none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월드컵 하나은행 대표팀에 행운의 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2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달러 </a:t>
                      </a:r>
                      <a:r>
                        <a:rPr lang="en-US" altLang="ko-KR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200</a:t>
                      </a:r>
                      <a:r>
                        <a:rPr lang="ko-KR" altLang="en-US" sz="16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장 선물</a:t>
                      </a:r>
                      <a:endParaRPr kumimoji="1" lang="x-none" altLang="en-US" sz="16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CBA3ED34-C95C-88EF-3E75-3E4600258473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3006D6-5955-E1BA-7695-629D06C77A3A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KLUE Topic Classification</a:t>
              </a:r>
              <a:endParaRPr kumimoji="1" lang="ko-Kore-KR" altLang="en-US" sz="40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7F491A-199E-2D0F-3FA1-38B7671F6FB5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뉴스 주제 분류 작업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49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Experiment: Baseline Model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19</a:t>
            </a:fld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28" y="3260767"/>
            <a:ext cx="8307144" cy="256659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37C8AD1-0F0E-5473-ED55-94C364E72E8B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6B8CC5-8105-09CC-5AFF-BD898AFABFC4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KCBERT</a:t>
              </a:r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를 활용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8E3DFC-2574-1FD7-A8EF-148B171F7ECB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댓글 데이터를 통해 학습된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86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CBB4CE-DBE6-4C9F-A1A7-2138DD99AF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562596" y="1750899"/>
            <a:ext cx="6053616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03B056C-44C1-4398-9843-3D476DE94E04}"/>
              </a:ext>
            </a:extLst>
          </p:cNvPr>
          <p:cNvSpPr txBox="1"/>
          <p:nvPr/>
        </p:nvSpPr>
        <p:spPr>
          <a:xfrm>
            <a:off x="3635044" y="1104566"/>
            <a:ext cx="5869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Helvetica Neue" panose="02000503000000020004" pitchFamily="2" charset="0"/>
              </a:rPr>
              <a:t>Introduction</a:t>
            </a:r>
            <a:endParaRPr lang="ko-KR" altLang="en-US" sz="4000" b="1" dirty="0">
              <a:latin typeface="NanumSquareOTF ExtraBold" panose="020B0600000101010101" pitchFamily="34" charset="-127"/>
              <a:ea typeface="NanumSquareOTF ExtraBold" panose="020B0600000101010101" pitchFamily="34" charset="-127"/>
              <a:cs typeface="Helvetica Neue" panose="02000503000000020004" pitchFamily="2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B83ECC-B62C-4756-9878-1EB55CA838D0}"/>
              </a:ext>
            </a:extLst>
          </p:cNvPr>
          <p:cNvCxnSpPr>
            <a:cxnSpLocks/>
          </p:cNvCxnSpPr>
          <p:nvPr/>
        </p:nvCxnSpPr>
        <p:spPr>
          <a:xfrm>
            <a:off x="3562596" y="2814166"/>
            <a:ext cx="6053616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84A6D70-921D-443E-8515-AC1A759D27E0}"/>
              </a:ext>
            </a:extLst>
          </p:cNvPr>
          <p:cNvSpPr txBox="1"/>
          <p:nvPr/>
        </p:nvSpPr>
        <p:spPr>
          <a:xfrm>
            <a:off x="3635044" y="2167833"/>
            <a:ext cx="5869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Helvetica Neue" panose="02000503000000020004" pitchFamily="2" charset="0"/>
              </a:rPr>
              <a:t>Methodology</a:t>
            </a:r>
            <a:endParaRPr lang="ko-KR" altLang="en-US" sz="4000" b="1" dirty="0">
              <a:latin typeface="NanumSquareOTF ExtraBold" panose="020B0600000101010101" pitchFamily="34" charset="-127"/>
              <a:ea typeface="NanumSquareOTF ExtraBold" panose="020B0600000101010101" pitchFamily="34" charset="-127"/>
              <a:cs typeface="Helvetica Neue" panose="02000503000000020004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CB8E6B1-0226-4168-9D2A-D3E0CF20B469}"/>
              </a:ext>
            </a:extLst>
          </p:cNvPr>
          <p:cNvCxnSpPr>
            <a:cxnSpLocks/>
          </p:cNvCxnSpPr>
          <p:nvPr/>
        </p:nvCxnSpPr>
        <p:spPr>
          <a:xfrm>
            <a:off x="3562596" y="3877430"/>
            <a:ext cx="6053616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76E6FAF-7B6B-4927-BC1E-EB845A7B5367}"/>
              </a:ext>
            </a:extLst>
          </p:cNvPr>
          <p:cNvSpPr txBox="1"/>
          <p:nvPr/>
        </p:nvSpPr>
        <p:spPr>
          <a:xfrm>
            <a:off x="3635044" y="3231097"/>
            <a:ext cx="5869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Helvetica Neue" panose="02000503000000020004" pitchFamily="2" charset="0"/>
              </a:rPr>
              <a:t>Experiments</a:t>
            </a:r>
            <a:endParaRPr lang="ko-KR" altLang="en-US" sz="4000" b="1" dirty="0">
              <a:latin typeface="NanumSquareOTF ExtraBold" panose="020B0600000101010101" pitchFamily="34" charset="-127"/>
              <a:ea typeface="NanumSquareOTF ExtraBold" panose="020B0600000101010101" pitchFamily="34" charset="-127"/>
              <a:cs typeface="Helvetica Neue" panose="02000503000000020004" pitchFamily="2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67040A-D1F3-488F-A51B-E12F7499B1B3}"/>
              </a:ext>
            </a:extLst>
          </p:cNvPr>
          <p:cNvCxnSpPr>
            <a:cxnSpLocks/>
          </p:cNvCxnSpPr>
          <p:nvPr/>
        </p:nvCxnSpPr>
        <p:spPr>
          <a:xfrm>
            <a:off x="3562596" y="4940691"/>
            <a:ext cx="6053616" cy="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9DAB5A-CC01-4EBA-9D1C-F40B2E629FAF}"/>
              </a:ext>
            </a:extLst>
          </p:cNvPr>
          <p:cNvSpPr txBox="1"/>
          <p:nvPr/>
        </p:nvSpPr>
        <p:spPr>
          <a:xfrm>
            <a:off x="3635044" y="4294358"/>
            <a:ext cx="6480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Helvetica Neue" panose="02000503000000020004" pitchFamily="2" charset="0"/>
              </a:rPr>
              <a:t>Conclusion</a:t>
            </a:r>
            <a:endParaRPr lang="ko-KR" altLang="en-US" sz="4000" b="1" dirty="0">
              <a:latin typeface="NanumSquareOTF ExtraBold" panose="020B0600000101010101" pitchFamily="34" charset="-127"/>
              <a:ea typeface="NanumSquareOTF ExtraBold" panose="020B0600000101010101" pitchFamily="34" charset="-127"/>
              <a:cs typeface="Helvetica Neue" panose="02000503000000020004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6CC75B-BCBF-407E-8B99-EA1696338540}"/>
              </a:ext>
            </a:extLst>
          </p:cNvPr>
          <p:cNvSpPr/>
          <p:nvPr/>
        </p:nvSpPr>
        <p:spPr>
          <a:xfrm>
            <a:off x="2916262" y="1427733"/>
            <a:ext cx="64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</a:t>
            </a:r>
            <a:endParaRPr lang="ko-KR" altLang="en-US" sz="32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668C34-E3AD-4296-8049-FC52DDD8ACA3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3239429" y="2074064"/>
            <a:ext cx="0" cy="416935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083D69-AF83-460D-B4FB-43A186D4551E}"/>
              </a:ext>
            </a:extLst>
          </p:cNvPr>
          <p:cNvSpPr/>
          <p:nvPr/>
        </p:nvSpPr>
        <p:spPr>
          <a:xfrm>
            <a:off x="2916262" y="2490999"/>
            <a:ext cx="64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</a:t>
            </a:r>
            <a:endParaRPr lang="ko-KR" altLang="en-US" sz="32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438082-9F60-469D-9217-B94BF37CE1E1}"/>
              </a:ext>
            </a:extLst>
          </p:cNvPr>
          <p:cNvSpPr/>
          <p:nvPr/>
        </p:nvSpPr>
        <p:spPr>
          <a:xfrm>
            <a:off x="2916262" y="3554263"/>
            <a:ext cx="64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</a:t>
            </a:r>
            <a:endParaRPr lang="ko-KR" altLang="en-US" sz="32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8BCC0C-E005-44BB-8328-FB21CAF3683B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3239429" y="3137330"/>
            <a:ext cx="0" cy="416933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17E5A7-3B7D-4A71-B9C3-0CDC99DA15A7}"/>
              </a:ext>
            </a:extLst>
          </p:cNvPr>
          <p:cNvSpPr/>
          <p:nvPr/>
        </p:nvSpPr>
        <p:spPr>
          <a:xfrm>
            <a:off x="2916262" y="4617524"/>
            <a:ext cx="646334" cy="64633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4</a:t>
            </a:r>
            <a:endParaRPr lang="ko-KR" altLang="en-US" sz="32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E412CC0-0DA5-4C16-B3E2-D188BAD7DC12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>
            <a:off x="3239429" y="4200594"/>
            <a:ext cx="0" cy="416930"/>
          </a:xfrm>
          <a:prstGeom prst="line">
            <a:avLst/>
          </a:prstGeom>
          <a:ln w="635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975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Experiment: Dataset Similarity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20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99" y="3429000"/>
            <a:ext cx="4356000" cy="27769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9E72B5F-D69B-8D84-D1E3-5257E23A6959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151EF2-3462-988C-9AF5-E469B7B105CB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데이터 세트간 유사도 측정 결과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1A8126-F537-AE14-C891-0F30AEE8500B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주제와 목적에 따라 유사도 차이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54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Experiment: Dataset Similarity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21</a:t>
            </a:fld>
            <a:endParaRPr 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F99178-D230-A383-7914-CF7C9F5BA89D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A646E6-5C48-3A83-C2CA-4DF2FCB30B2B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데이터 세트간 유사도 시각화 결과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659A6E-2912-A2B8-64E8-A4DC51A96BA7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유사도에 따른 시각화 결과 데이터 분포 차이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F936EAB-6B02-85B7-81CA-080A200795F4}"/>
              </a:ext>
            </a:extLst>
          </p:cNvPr>
          <p:cNvSpPr txBox="1"/>
          <p:nvPr/>
        </p:nvSpPr>
        <p:spPr>
          <a:xfrm>
            <a:off x="3537994" y="5966803"/>
            <a:ext cx="255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낮은 유사도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EDB36-2795-0275-3E96-07172CC1F432}"/>
              </a:ext>
            </a:extLst>
          </p:cNvPr>
          <p:cNvSpPr txBox="1"/>
          <p:nvPr/>
        </p:nvSpPr>
        <p:spPr>
          <a:xfrm>
            <a:off x="7573701" y="5966803"/>
            <a:ext cx="255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높은 유사도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B97B71B-C4C6-17CD-5BD8-FA35EC763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90" y="3006087"/>
            <a:ext cx="4114798" cy="27617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89D91D-CC49-8A7B-BCEC-D0157811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59" y="2974403"/>
            <a:ext cx="4114798" cy="28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0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Experiment: Results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22</a:t>
            </a:fld>
            <a:endParaRPr 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835061"/>
              </p:ext>
            </p:extLst>
          </p:nvPr>
        </p:nvGraphicFramePr>
        <p:xfrm>
          <a:off x="2031999" y="3056338"/>
          <a:ext cx="8128000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i="0" baseline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              </a:t>
                      </a:r>
                      <a:r>
                        <a:rPr lang="ko-KR" altLang="en-US" b="1" i="0" baseline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</a:t>
                      </a:r>
                      <a:endParaRPr lang="en-US" altLang="ko-KR" b="1" i="0" baseline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  <a:p>
                      <a:pPr latinLnBrk="1"/>
                      <a:r>
                        <a:rPr lang="ko-KR" altLang="en-US" b="1" i="0" baseline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기법</a:t>
                      </a:r>
                      <a:endParaRPr lang="ko-KR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>
                    <a:lnTlToB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Hate</a:t>
                      </a:r>
                      <a:endParaRPr lang="ko-KR" altLang="en-US" b="1" i="0" dirty="0"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NSMC</a:t>
                      </a:r>
                      <a:endParaRPr lang="ko-KR" altLang="en-US" b="1" i="0" dirty="0"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KLUE_TC</a:t>
                      </a:r>
                      <a:endParaRPr lang="ko-KR" altLang="en-US" b="1" i="0" dirty="0"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원본 </a:t>
                      </a:r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기준치</a:t>
                      </a:r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64.57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88.92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85.66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라벨 스무딩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66.30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88.70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85.49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역번역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65.89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88.52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84.88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EDA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65.49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87.95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85.31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AEDA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66.16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88.45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85.43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익숙한 데이터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64.43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88.88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84.59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낯선 데이터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68.55</a:t>
                      </a:r>
                      <a:endParaRPr lang="ko-KR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89.04</a:t>
                      </a:r>
                      <a:endParaRPr lang="ko-KR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85.68</a:t>
                      </a:r>
                      <a:endParaRPr lang="ko-KR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004C01B4-8932-484B-10A4-1958C04AE764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AEF588-5C60-D610-93AB-AA2AABE415CA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각 데이터 세트에 대해 기존 기법과 비교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B5883-AE31-AFBF-CCB6-3F44741B00E8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높은 수준의 성능 향상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35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Experiment: Results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23</a:t>
            </a:fld>
            <a:endParaRPr 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031999" y="3056338"/>
          <a:ext cx="8128000" cy="3235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i="0" baseline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              </a:t>
                      </a:r>
                      <a:r>
                        <a:rPr lang="ko-KR" altLang="en-US" b="1" i="0" baseline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데이터</a:t>
                      </a:r>
                      <a:endParaRPr lang="en-US" altLang="ko-KR" b="1" i="0" baseline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  <a:p>
                      <a:pPr latinLnBrk="1"/>
                      <a:r>
                        <a:rPr lang="ko-KR" altLang="en-US" b="1" i="0" baseline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기법</a:t>
                      </a:r>
                      <a:endParaRPr lang="ko-KR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>
                    <a:lnTlToB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Hate</a:t>
                      </a:r>
                      <a:endParaRPr lang="ko-KR" altLang="en-US" b="1" i="0" dirty="0"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NSMC</a:t>
                      </a:r>
                      <a:endParaRPr lang="ko-KR" altLang="en-US" b="1" i="0" dirty="0"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ExtraBold" panose="020B0600000101010101" pitchFamily="34" charset="-127"/>
                          <a:ea typeface="NanumSquareOTF ExtraBold" panose="020B0600000101010101" pitchFamily="34" charset="-127"/>
                        </a:rPr>
                        <a:t>KLUE_TC</a:t>
                      </a:r>
                      <a:endParaRPr lang="ko-KR" altLang="en-US" b="1" i="0" dirty="0">
                        <a:latin typeface="NanumSquareOTF ExtraBold" panose="020B0600000101010101" pitchFamily="34" charset="-127"/>
                        <a:ea typeface="NanumSquareOTF Extra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원본 </a:t>
                      </a:r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lang="ko-KR" altLang="en-US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기준치</a:t>
                      </a:r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64.57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88.92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85.66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라벨 스무딩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66.30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88.70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85.49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역번역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65.89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88.52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84.88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EDA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65.49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87.95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85.31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AEDA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66.16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88.45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85.43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익숙한 데이터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64.43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88.88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84.59</a:t>
                      </a:r>
                      <a:endParaRPr lang="ko-KR" altLang="en-US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낯선 데이터</a:t>
                      </a: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68.55</a:t>
                      </a:r>
                      <a:endParaRPr lang="ko-KR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89.04</a:t>
                      </a:r>
                      <a:endParaRPr lang="ko-KR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85.68</a:t>
                      </a:r>
                      <a:endParaRPr lang="ko-KR" altLang="en-US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anchor="ctr"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004C01B4-8932-484B-10A4-1958C04AE764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AEF588-5C60-D610-93AB-AA2AABE415CA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유사도가 높은 익숙한 데이터와 비교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B5883-AE31-AFBF-CCB6-3F44741B00E8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낯선 데이터 방식과 달리 성능 하락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48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Experiment: Results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24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99" y="2948444"/>
            <a:ext cx="4414824" cy="34518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4F62BEA-76AB-FF4A-951E-C9B9FB79E857}"/>
              </a:ext>
            </a:extLst>
          </p:cNvPr>
          <p:cNvGrpSpPr/>
          <p:nvPr/>
        </p:nvGrpSpPr>
        <p:grpSpPr>
          <a:xfrm>
            <a:off x="760929" y="1397194"/>
            <a:ext cx="10836904" cy="1884647"/>
            <a:chOff x="1566438" y="1374046"/>
            <a:chExt cx="9225886" cy="18846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03D5AA-8609-0D63-F27F-335B7C85F7DD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과잉신뢰 현상에 대해 비교실험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69F766-004D-551A-9C3E-7EC21EC711D7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기존 기법과 비교했을 때 높은 확률값으로 틀리는 빈도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314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079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26</a:t>
            </a:fld>
            <a:endParaRPr 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002650-5A80-9F5C-825C-53765F901F4E}"/>
              </a:ext>
            </a:extLst>
          </p:cNvPr>
          <p:cNvGrpSpPr/>
          <p:nvPr/>
        </p:nvGrpSpPr>
        <p:grpSpPr>
          <a:xfrm>
            <a:off x="42069" y="2732898"/>
            <a:ext cx="12272164" cy="1392204"/>
            <a:chOff x="1566438" y="1374046"/>
            <a:chExt cx="9225886" cy="13922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D08B49-160B-B91A-B8A7-2025006BF9BE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비용과 성능 양쪽 측면에서 효율적 데이터 증강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60DAA5-102F-B578-86E7-0D71ECE5591D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데이터 세트 유사도에 따른 낯선 데이터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723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1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b="1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감사합니다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40523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Appendix: Hyper-parameter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28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6" y="2093658"/>
            <a:ext cx="2450107" cy="198651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7" b="16758"/>
          <a:stretch/>
        </p:blipFill>
        <p:spPr>
          <a:xfrm>
            <a:off x="3137178" y="2303144"/>
            <a:ext cx="2873244" cy="1567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70" y="2255065"/>
            <a:ext cx="2675059" cy="16636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436" y="2232150"/>
            <a:ext cx="1709527" cy="17095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4152120"/>
            <a:ext cx="304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AdamW</a:t>
            </a:r>
            <a:endParaRPr lang="en-US" altLang="ko-KR" sz="20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Optimizer</a:t>
            </a:r>
            <a:endParaRPr lang="ko-KR" altLang="en-US" sz="20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3198" y="4152120"/>
            <a:ext cx="304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240 </a:t>
            </a:r>
            <a:br>
              <a:rPr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Batch Size</a:t>
            </a:r>
            <a:endParaRPr lang="ko-KR" altLang="en-US" sz="20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3598" y="4152120"/>
            <a:ext cx="304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5e-4</a:t>
            </a:r>
          </a:p>
          <a:p>
            <a:pPr algn="ctr"/>
            <a:r>
              <a:rPr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Learning Rate</a:t>
            </a:r>
            <a:endParaRPr lang="ko-KR" altLang="en-US" sz="20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0397" y="4152120"/>
            <a:ext cx="304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5</a:t>
            </a:r>
            <a:r>
              <a:rPr lang="ko-KR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회 반복실험 후</a:t>
            </a:r>
            <a:br>
              <a:rPr lang="en-US" altLang="ko-KR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</a:br>
            <a:r>
              <a:rPr lang="ko-KR" altLang="en-US" sz="20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3009878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Appendix: Spurious Patterns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29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42" y="2012879"/>
            <a:ext cx="2324113" cy="3199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29968-7743-4EFB-9674-802DBB5A11B3}"/>
              </a:ext>
            </a:extLst>
          </p:cNvPr>
          <p:cNvSpPr txBox="1"/>
          <p:nvPr/>
        </p:nvSpPr>
        <p:spPr>
          <a:xfrm>
            <a:off x="1139344" y="5212335"/>
            <a:ext cx="232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200" dirty="0"/>
              <a:t>Jason Jo and Yoshua Bengio</a:t>
            </a:r>
          </a:p>
          <a:p>
            <a:pPr algn="ctr"/>
            <a:r>
              <a:rPr lang="fr-FR" altLang="ko-KR" sz="1200" dirty="0"/>
              <a:t>ArXiv Preprint 2017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93" y="1627342"/>
            <a:ext cx="3525408" cy="2644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5B9F00-A2DB-4D64-8A76-31D143721CB8}"/>
              </a:ext>
            </a:extLst>
          </p:cNvPr>
          <p:cNvSpPr txBox="1"/>
          <p:nvPr/>
        </p:nvSpPr>
        <p:spPr>
          <a:xfrm>
            <a:off x="4063795" y="4544998"/>
            <a:ext cx="81282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“Clues in the image’s background to recognize foreground objects even when that seems both unnecessary and somehow wrong: </a:t>
            </a:r>
            <a:b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lang="en-US" altLang="ko-KR" sz="2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the beach is not what makes a seagull a seagull.”</a:t>
            </a:r>
            <a:endParaRPr lang="ko-KR" altLang="en-US" sz="2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1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597D2-CD0F-4E56-B41E-A70E4C8F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dirty="0">
                <a:latin typeface="+mj-ea"/>
                <a:cs typeface="Helvetica Neue" panose="02000503000000020004" pitchFamily="2" charset="0"/>
              </a:rPr>
              <a:t>Introduction</a:t>
            </a:r>
            <a:endParaRPr lang="ko-KR" altLang="en-US" sz="6600" dirty="0">
              <a:latin typeface="+mj-ea"/>
              <a:cs typeface="Helvetica Neue" panose="02000503000000020004" pitchFamily="2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A0923-0A95-48BC-97C7-880E2EF6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>
                <a:cs typeface="Helvetica Neue" panose="02000503000000020004" pitchFamily="2" charset="0"/>
              </a:rPr>
              <a:t>Introduction</a:t>
            </a:r>
            <a:endParaRPr lang="ko-KR" altLang="en-US" sz="2800" dirty="0"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783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Appendix: Dataset Statistics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30</a:t>
            </a:fld>
            <a:endParaRPr lang="en-US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9F42DE-379E-65A1-5646-76F0C75C9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182366"/>
              </p:ext>
            </p:extLst>
          </p:nvPr>
        </p:nvGraphicFramePr>
        <p:xfrm>
          <a:off x="287718" y="2366391"/>
          <a:ext cx="3917247" cy="2716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AA0F8D50-202F-05BE-EFB4-28EF360EA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029483"/>
              </p:ext>
            </p:extLst>
          </p:nvPr>
        </p:nvGraphicFramePr>
        <p:xfrm>
          <a:off x="4038599" y="2379898"/>
          <a:ext cx="3917247" cy="2716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5F8D356A-D1E6-0914-DCE5-A0831D658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850732"/>
              </p:ext>
            </p:extLst>
          </p:nvPr>
        </p:nvGraphicFramePr>
        <p:xfrm>
          <a:off x="7848231" y="2362408"/>
          <a:ext cx="3917247" cy="2716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74140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Appendix: Future Work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31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9" y="3230767"/>
            <a:ext cx="4321200" cy="287796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3492F62-AA9B-868F-2AA0-68536CC56E31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8E170E-90A0-FDBD-380B-F9BF0C8A35A1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본 연구에서는 균일한 라벨값을 가정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9E8ECB-0A58-C2FB-7C35-DF094799B4FB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학습 데이터 분포를 고려한 </a:t>
              </a:r>
              <a:r>
                <a:rPr kumimoji="1" lang="ko-KR" altLang="en-US" sz="3200" dirty="0" err="1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라벨값</a:t>
              </a:r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부여</a:t>
              </a:r>
              <a:endParaRPr kumimoji="1" lang="ko-Kore-KR" altLang="en-US" sz="32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22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BE191-A797-CABE-BDCD-54011216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SquareOTF ExtraBold" panose="020B0600000101010101" pitchFamily="34" charset="-127"/>
                <a:ea typeface="NanumSquareOTF ExtraBold" panose="020B0600000101010101" pitchFamily="34" charset="-127"/>
                <a:cs typeface="Helvetica Neue" panose="02000503000000020004" pitchFamily="2" charset="0"/>
              </a:rPr>
              <a:t>NLP Trends</a:t>
            </a:r>
            <a:endParaRPr lang="ko-KR" altLang="en-US" dirty="0">
              <a:latin typeface="NanumSquareOTF ExtraBold" panose="020B0600000101010101" pitchFamily="34" charset="-127"/>
              <a:ea typeface="NanumSquareOTF ExtraBold" panose="020B0600000101010101" pitchFamily="34" charset="-127"/>
              <a:cs typeface="Helvetica Neue" panose="02000503000000020004" pitchFamily="2" charset="0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4A8793-593D-B638-2CB2-601868DD32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0BD8F8-6577-F0A6-EA22-24233F4A5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0DF40D-7337-FFF9-D16F-1C0BB2CBC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4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83B427-B05D-EDA7-E8D9-6D2FD0E57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98" y="3105410"/>
            <a:ext cx="8874266" cy="297731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9C4CF25-6757-07D0-CB68-CDC2AA478FC8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758289-870E-C3DD-D737-A64BB26C7523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최근 딥러닝 기반 자연어처리 연구 동향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32A35F-7C84-0022-0013-3C686D82765E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대규모 사전학습 언어모델을 원하는 작업에 미세조정</a:t>
              </a:r>
              <a:endParaRPr kumimoji="1" lang="ko-Kore-KR" altLang="en-US" sz="32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39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Overfitting</a:t>
            </a:r>
            <a:endParaRPr lang="ko-KR" altLang="en-US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2068" y="6562348"/>
            <a:ext cx="10331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481DBB-2A3D-4D6B-85E6-9A39BB5BA815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/>
              <a:pPr/>
              <a:t>5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DE522D-75A5-D4CB-8E5E-517018BA4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53" y="2867242"/>
            <a:ext cx="8248892" cy="329955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C0C3A8F-A772-3F62-54D9-A9E360213E72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26D019-AE1D-5C6C-E97A-A3DDE7834909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미세조정 학습 데이터가 부족할 경우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6FC512-6DA6-25A3-0999-39CEBE810293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주어진 데이터에만 최적화되는 </a:t>
              </a:r>
              <a:r>
                <a:rPr kumimoji="1" lang="ko-KR" altLang="en-US" sz="3200" dirty="0" err="1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과적합</a:t>
              </a:r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발생 가능성</a:t>
              </a:r>
              <a:endParaRPr kumimoji="1" lang="ko-Kore-KR" altLang="en-US" sz="32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90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1266D-7A9C-31F6-6D73-F94F1A6D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Data Augmentation</a:t>
            </a:r>
            <a:endParaRPr lang="ko-KR" altLang="en-US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2552DA-FDBA-6C63-EFE0-CE9F35AF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8" y="6562348"/>
            <a:ext cx="10331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481DBB-2A3D-4D6B-85E6-9A39BB5BA815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4DB344-98C2-49C7-A9F4-D4BABBDF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34CFF8-B808-9900-6067-B4E9E308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/>
              <a:pPr/>
              <a:t>6</a:t>
            </a:fld>
            <a:endParaRPr lang="en-US" dirty="0"/>
          </a:p>
        </p:txBody>
      </p:sp>
      <p:pic>
        <p:nvPicPr>
          <p:cNvPr id="1028" name="Picture 4" descr="Challenge of Semantically Invariant Transformation in NLP">
            <a:extLst>
              <a:ext uri="{FF2B5EF4-FFF2-40B4-BE49-F238E27FC236}">
                <a16:creationId xmlns:a16="http://schemas.microsoft.com/office/drawing/2014/main" id="{D0C209BF-44AE-E871-47D1-1CB89702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139" y="2803761"/>
            <a:ext cx="7137722" cy="34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C2C3D22-E331-0B7A-4174-30A67665075A}"/>
              </a:ext>
            </a:extLst>
          </p:cNvPr>
          <p:cNvGrpSpPr/>
          <p:nvPr/>
        </p:nvGrpSpPr>
        <p:grpSpPr>
          <a:xfrm>
            <a:off x="1566438" y="1397194"/>
            <a:ext cx="9225886" cy="1392204"/>
            <a:chOff x="1566438" y="1374046"/>
            <a:chExt cx="9225886" cy="13922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7BE907-C10C-5CBF-6931-68000D77273F}"/>
                </a:ext>
              </a:extLst>
            </p:cNvPr>
            <p:cNvSpPr txBox="1"/>
            <p:nvPr/>
          </p:nvSpPr>
          <p:spPr>
            <a:xfrm>
              <a:off x="1638295" y="1374046"/>
              <a:ext cx="91540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40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과적합을 해결하기 위한 방법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631AA6-F9AE-58F7-7184-5500F52C89ED}"/>
                </a:ext>
              </a:extLst>
            </p:cNvPr>
            <p:cNvSpPr txBox="1"/>
            <p:nvPr/>
          </p:nvSpPr>
          <p:spPr>
            <a:xfrm>
              <a:off x="1566438" y="2181475"/>
              <a:ext cx="9059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3200" dirty="0"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증강 시 텍스트 데이터의 특징을 고려해야 함</a:t>
              </a:r>
              <a:endParaRPr kumimoji="1" lang="ko-Kore-KR" altLang="en-US" sz="3200" dirty="0"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406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00450-F505-BB05-57D9-AF21C4CC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Text Augmentation: Rule-based</a:t>
            </a:r>
            <a:endParaRPr lang="ko-KR" altLang="en-US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C4EA20-956C-7AE8-F7B8-847D7C986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8" y="6562348"/>
            <a:ext cx="10331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481DBB-2A3D-4D6B-85E6-9A39BB5BA815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BFE858-8AEF-0AD9-AC58-CA03F987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31F30-199C-095E-E606-E49BD191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/>
              <a:pPr/>
              <a:t>7</a:t>
            </a:fld>
            <a:endParaRPr lang="en-US" dirty="0"/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576D5714-1D3D-5CC2-F663-BFF2A096D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40765"/>
              </p:ext>
            </p:extLst>
          </p:nvPr>
        </p:nvGraphicFramePr>
        <p:xfrm>
          <a:off x="1259872" y="1502930"/>
          <a:ext cx="9574032" cy="466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87016">
                  <a:extLst>
                    <a:ext uri="{9D8B030D-6E8A-4147-A177-3AD203B41FA5}">
                      <a16:colId xmlns:a16="http://schemas.microsoft.com/office/drawing/2014/main" val="2967205273"/>
                    </a:ext>
                  </a:extLst>
                </a:gridCol>
                <a:gridCol w="4787016">
                  <a:extLst>
                    <a:ext uri="{9D8B030D-6E8A-4147-A177-3AD203B41FA5}">
                      <a16:colId xmlns:a16="http://schemas.microsoft.com/office/drawing/2014/main" val="109172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Operation</a:t>
                      </a:r>
                      <a:endParaRPr lang="ko-Kore-KR" altLang="en-US" sz="24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4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Sentence</a:t>
                      </a:r>
                      <a:endParaRPr lang="ko-Kore-KR" altLang="en-US" sz="24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70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원본 문장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 sad, superior human comedy played out on the back roads of life.</a:t>
                      </a:r>
                      <a:endParaRPr lang="ko-Kore-KR" altLang="en-US" sz="2000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91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20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EDA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: </a:t>
                      </a:r>
                      <a:r>
                        <a:rPr lang="ko-Kore-KR" altLang="en-US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동의어 교체</a:t>
                      </a:r>
                      <a:endParaRPr lang="en-US" altLang="ko-Kore-KR" sz="2000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 </a:t>
                      </a:r>
                      <a:r>
                        <a:rPr lang="en-US" altLang="ko-Kore-KR" sz="2000" b="1" i="0" dirty="0">
                          <a:solidFill>
                            <a:srgbClr val="FF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lamentable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superior human comedy played out on the </a:t>
                      </a:r>
                      <a:r>
                        <a:rPr lang="en-US" altLang="ko-Kore-KR" sz="2000" b="1" i="0" dirty="0">
                          <a:solidFill>
                            <a:srgbClr val="FF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backward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road of life.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293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20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EDA</a:t>
                      </a:r>
                      <a:r>
                        <a:rPr lang="en-US" altLang="ko-Kore-KR" sz="20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: </a:t>
                      </a:r>
                      <a:r>
                        <a:rPr lang="ko-Kore-KR" altLang="en-US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무작위 위치에 단어 삽입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 sad, superior human comedy played out </a:t>
                      </a:r>
                      <a:r>
                        <a:rPr lang="en-US" altLang="ko-Kore-KR" sz="2000" b="0" i="0" dirty="0" err="1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oon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ore-KR" sz="2000" b="1" i="0" dirty="0">
                          <a:solidFill>
                            <a:srgbClr val="FF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funniness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the back roads of life.</a:t>
                      </a:r>
                      <a:endParaRPr lang="ko-Kore-KR" altLang="en-US" sz="2000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04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20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EDA</a:t>
                      </a:r>
                      <a:r>
                        <a:rPr lang="en-US" altLang="ko-Kore-KR" sz="20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: </a:t>
                      </a:r>
                      <a:r>
                        <a:rPr lang="ko-Kore-KR" altLang="en-US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문장 내 단어 순서 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 sad, superior human comedy played out on </a:t>
                      </a:r>
                      <a:r>
                        <a:rPr lang="en-US" altLang="ko-Kore-KR" sz="2000" b="1" i="0" dirty="0">
                          <a:solidFill>
                            <a:srgbClr val="FF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roads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back </a:t>
                      </a:r>
                      <a:r>
                        <a:rPr lang="en-US" altLang="ko-Kore-KR" sz="2000" b="1" i="0" dirty="0">
                          <a:solidFill>
                            <a:srgbClr val="FF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the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of life.</a:t>
                      </a:r>
                      <a:endParaRPr lang="ko-Kore-KR" altLang="en-US" sz="2000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54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20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EDA</a:t>
                      </a:r>
                      <a:r>
                        <a:rPr lang="en-US" altLang="ko-Kore-KR" sz="20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: </a:t>
                      </a:r>
                      <a:r>
                        <a:rPr lang="ko-Kore-KR" altLang="en-US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문장 내 무작위 단어 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 sad, superior human out on the roads of life.</a:t>
                      </a:r>
                      <a:endParaRPr lang="ko-Kore-KR" altLang="en-US" sz="2000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169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20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AEDA</a:t>
                      </a:r>
                      <a:r>
                        <a:rPr lang="en-US" altLang="ko-Kore-KR" sz="20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: </a:t>
                      </a:r>
                      <a:r>
                        <a:rPr lang="ko-Kore-KR" altLang="en-US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문장 내 문장 부호 삽입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A sad, superior </a:t>
                      </a:r>
                      <a:r>
                        <a:rPr lang="en-US" altLang="ko-Kore-KR" sz="2000" b="1" i="0" dirty="0">
                          <a:solidFill>
                            <a:srgbClr val="FF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.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human </a:t>
                      </a:r>
                      <a:r>
                        <a:rPr lang="en-US" altLang="ko-Kore-KR" sz="2000" b="0" i="0" dirty="0">
                          <a:solidFill>
                            <a:srgbClr val="FF0000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!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out on </a:t>
                      </a:r>
                      <a:r>
                        <a:rPr lang="en-US" altLang="ko-Kore-KR" sz="2000" b="1" i="0" dirty="0">
                          <a:solidFill>
                            <a:srgbClr val="FF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?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the roads </a:t>
                      </a:r>
                      <a:r>
                        <a:rPr lang="en-US" altLang="ko-Kore-KR" sz="2000" b="1" i="0" dirty="0">
                          <a:solidFill>
                            <a:srgbClr val="FF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;</a:t>
                      </a:r>
                      <a:r>
                        <a:rPr lang="en-US" altLang="ko-Kore-KR" sz="20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of life.</a:t>
                      </a:r>
                      <a:endParaRPr lang="ko-Kore-KR" altLang="en-US" sz="2000" b="0" i="0" dirty="0"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147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84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00450-F505-BB05-57D9-AF21C4CC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Text Augmentation: </a:t>
            </a:r>
            <a:r>
              <a:rPr lang="en-US" altLang="ko-KR" dirty="0"/>
              <a:t>Model-based</a:t>
            </a:r>
            <a:endParaRPr lang="ko-KR" altLang="en-US" dirty="0"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C4EA20-956C-7AE8-F7B8-847D7C986B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8" y="6562348"/>
            <a:ext cx="10331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481DBB-2A3D-4D6B-85E6-9A39BB5BA815}" type="datetime1">
              <a:rPr lang="en-US" altLang="ko-KR" smtClean="0"/>
              <a:pPr/>
              <a:t>1/31/23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BFE858-8AEF-0AD9-AC58-CA03F987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5528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lang="ko-KR" altLang="en-US" sz="1000" kern="1200" dirty="0">
                <a:solidFill>
                  <a:schemeClr val="bg1">
                    <a:lumMod val="95000"/>
                  </a:schemeClr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D31F30-199C-095E-E606-E49BD191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8957" y="6544079"/>
            <a:ext cx="853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000" kern="1200" smtClean="0">
                <a:solidFill>
                  <a:schemeClr val="bg1"/>
                </a:solidFill>
                <a:latin typeface="Helvetica Neue" pitchFamily="50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E35E8E-02CE-4456-B943-212403C084F4}" type="slidenum">
              <a:rPr lang="en-US" altLang="ko-KR" smtClean="0"/>
              <a:pPr/>
              <a:t>8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BC8E1A-D3A6-E1D1-A27A-9ED65DDD5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2" y="1358089"/>
            <a:ext cx="4513730" cy="3885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91383A-6420-9FF7-2E6A-386A985AA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8" r="12255"/>
          <a:stretch/>
        </p:blipFill>
        <p:spPr>
          <a:xfrm>
            <a:off x="5927016" y="2241275"/>
            <a:ext cx="5838462" cy="2331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7D4799-5B09-6884-A051-EE3E757372DA}"/>
              </a:ext>
            </a:extLst>
          </p:cNvPr>
          <p:cNvSpPr txBox="1"/>
          <p:nvPr/>
        </p:nvSpPr>
        <p:spPr>
          <a:xfrm>
            <a:off x="797693" y="5359274"/>
            <a:ext cx="5129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Conditional BERT</a:t>
            </a:r>
            <a:endParaRPr kumimoji="1" lang="ko-Kore-KR" altLang="en-US" sz="28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EB1FED-5C89-69ED-E8CD-3FE2AD6B5F8B}"/>
              </a:ext>
            </a:extLst>
          </p:cNvPr>
          <p:cNvSpPr txBox="1"/>
          <p:nvPr/>
        </p:nvSpPr>
        <p:spPr>
          <a:xfrm>
            <a:off x="6281585" y="5359274"/>
            <a:ext cx="5129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8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Back Translation</a:t>
            </a:r>
            <a:endParaRPr kumimoji="1" lang="ko-Kore-KR" altLang="en-US" sz="28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678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28A1A-975D-FE19-D875-F6916508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Contribution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FFF57A-359E-B1B9-5ADE-A0AE0AF0EE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117440-EE77-462F-BB67-A64BB55C7793}" type="datetime1">
              <a:rPr lang="en-US" altLang="ko-KR" smtClean="0"/>
              <a:t>1/31/23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FAB468-7818-4FE9-0359-67FD733A8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IIPL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E416A1-6D31-3E2F-5DA7-040FA60CA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E35E8E-02CE-4456-B943-212403C084F4}" type="slidenum">
              <a:rPr lang="en-US" altLang="ko-KR" smtClean="0"/>
              <a:pPr/>
              <a:t>9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397" y="3788736"/>
            <a:ext cx="2253206" cy="2253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A9CB45-87A8-D1CB-F328-C137EA72E697}"/>
              </a:ext>
            </a:extLst>
          </p:cNvPr>
          <p:cNvSpPr txBox="1"/>
          <p:nvPr/>
        </p:nvSpPr>
        <p:spPr>
          <a:xfrm>
            <a:off x="1469873" y="1558787"/>
            <a:ext cx="9154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4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간단하고 비용 효율적이면서도</a:t>
            </a:r>
            <a:br>
              <a:rPr kumimoji="1" lang="en-US" altLang="ko-Kore-KR" sz="4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kumimoji="1" lang="ko-Kore-KR" altLang="en-US" sz="4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문장의 의미를 훼손하지 않는</a:t>
            </a:r>
            <a:br>
              <a:rPr kumimoji="1" lang="en-US" altLang="ko-Kore-KR" sz="4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</a:br>
            <a:r>
              <a:rPr kumimoji="1" lang="ko-Kore-KR" altLang="en-US" sz="40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데이터 증강 방식 제안</a:t>
            </a:r>
          </a:p>
        </p:txBody>
      </p:sp>
    </p:spTree>
    <p:extLst>
      <p:ext uri="{BB962C8B-B14F-4D97-AF65-F5344CB8AC3E}">
        <p14:creationId xmlns:p14="http://schemas.microsoft.com/office/powerpoint/2010/main" val="53520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HelveticaNeueLT Pro 65 Md"/>
        <a:ea typeface="나눔스퀘어 ExtraBold"/>
        <a:cs typeface=""/>
      </a:majorFont>
      <a:minorFont>
        <a:latin typeface="HelveticaNeueLT Pro 65 M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9605</TotalTime>
  <Words>2613</Words>
  <Application>Microsoft Macintosh PowerPoint</Application>
  <PresentationFormat>와이드스크린</PresentationFormat>
  <Paragraphs>371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NanumSquareOTF ExtraBold</vt:lpstr>
      <vt:lpstr>Cambria Math</vt:lpstr>
      <vt:lpstr>NanumSquareOTF Light</vt:lpstr>
      <vt:lpstr>나눔스퀘어 ExtraBold</vt:lpstr>
      <vt:lpstr>맑은 고딕</vt:lpstr>
      <vt:lpstr>나눔스퀘어 Bold</vt:lpstr>
      <vt:lpstr>Helvetica Neue</vt:lpstr>
      <vt:lpstr>Arial</vt:lpstr>
      <vt:lpstr>HelveticaNeueLT Pro 65 Md</vt:lpstr>
      <vt:lpstr>NanumSquareOTF</vt:lpstr>
      <vt:lpstr>NanumSquareOTF Bold</vt:lpstr>
      <vt:lpstr>Office 테마</vt:lpstr>
      <vt:lpstr>낯선 데이터를 활용한  과잉신뢰 완화 텍스트 증강 기법</vt:lpstr>
      <vt:lpstr>PowerPoint 프레젠테이션</vt:lpstr>
      <vt:lpstr>Introduction</vt:lpstr>
      <vt:lpstr>NLP Trends</vt:lpstr>
      <vt:lpstr>Overfitting</vt:lpstr>
      <vt:lpstr>Data Augmentation</vt:lpstr>
      <vt:lpstr>Text Augmentation: Rule-based</vt:lpstr>
      <vt:lpstr>Text Augmentation: Model-based</vt:lpstr>
      <vt:lpstr>Contribution</vt:lpstr>
      <vt:lpstr>Methodology</vt:lpstr>
      <vt:lpstr>Methodology</vt:lpstr>
      <vt:lpstr>Methodology: Sentence-BERT</vt:lpstr>
      <vt:lpstr>Methodology: Labeling</vt:lpstr>
      <vt:lpstr>Experiments</vt:lpstr>
      <vt:lpstr>Experiment: Task</vt:lpstr>
      <vt:lpstr>Experiment: Datasets</vt:lpstr>
      <vt:lpstr>Datasets</vt:lpstr>
      <vt:lpstr>Datasets</vt:lpstr>
      <vt:lpstr>Experiment: Baseline Model</vt:lpstr>
      <vt:lpstr>Experiment: Dataset Similarity</vt:lpstr>
      <vt:lpstr>Experiment: Dataset Similarity</vt:lpstr>
      <vt:lpstr>Experiment: Results</vt:lpstr>
      <vt:lpstr>Experiment: Results</vt:lpstr>
      <vt:lpstr>Experiment: Results</vt:lpstr>
      <vt:lpstr>Conclusion</vt:lpstr>
      <vt:lpstr>Conclusion</vt:lpstr>
      <vt:lpstr>PowerPoint 프레젠테이션</vt:lpstr>
      <vt:lpstr>Appendix: Hyper-parameter</vt:lpstr>
      <vt:lpstr>Appendix: Spurious Patterns</vt:lpstr>
      <vt:lpstr>Appendix: Dataset Statistics</vt:lpstr>
      <vt:lpstr>Appendix: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위정아</dc:creator>
  <cp:lastModifiedBy>최주환</cp:lastModifiedBy>
  <cp:revision>287</cp:revision>
  <dcterms:created xsi:type="dcterms:W3CDTF">2019-01-31T17:37:45Z</dcterms:created>
  <dcterms:modified xsi:type="dcterms:W3CDTF">2023-01-31T13:05:20Z</dcterms:modified>
</cp:coreProperties>
</file>